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8" r:id="rId4"/>
    <p:sldId id="279" r:id="rId5"/>
    <p:sldId id="260" r:id="rId6"/>
    <p:sldId id="277" r:id="rId7"/>
    <p:sldId id="261" r:id="rId8"/>
    <p:sldId id="262" r:id="rId9"/>
    <p:sldId id="263" r:id="rId10"/>
    <p:sldId id="264" r:id="rId11"/>
    <p:sldId id="265" r:id="rId12"/>
    <p:sldId id="266" r:id="rId13"/>
    <p:sldId id="258" r:id="rId14"/>
    <p:sldId id="25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0" r:id="rId25"/>
    <p:sldId id="281" r:id="rId26"/>
    <p:sldId id="282" r:id="rId27"/>
    <p:sldId id="283" r:id="rId28"/>
    <p:sldId id="284" r:id="rId29"/>
    <p:sldId id="285" r:id="rId30"/>
    <p:sldId id="276" r:id="rId31"/>
  </p:sldIdLst>
  <p:sldSz cx="12192000" cy="6858000"/>
  <p:notesSz cx="6858000" cy="9313863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CC99"/>
    <a:srgbClr val="FFCC66"/>
    <a:srgbClr val="FF9933"/>
    <a:srgbClr val="FF6699"/>
    <a:srgbClr val="663300"/>
    <a:srgbClr val="99663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MX" dirty="0"/>
              <a:t>Gráfico</a:t>
            </a:r>
            <a:r>
              <a:rPr lang="es-MX" baseline="0" dirty="0"/>
              <a:t> de a</a:t>
            </a:r>
            <a:r>
              <a:rPr lang="es-MX" dirty="0"/>
              <a:t>ceptación de procesos e implementación de un nuevo sistema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AF-4D21-9387-F6EE519EA6A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Pregunta 1</c:v>
                </c:pt>
                <c:pt idx="1">
                  <c:v>Pregunta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AF-4D21-9387-F6EE519EA6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1507848"/>
        <c:axId val="471500632"/>
      </c:barChart>
      <c:catAx>
        <c:axId val="47150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0632"/>
        <c:crosses val="autoZero"/>
        <c:auto val="1"/>
        <c:lblAlgn val="ctr"/>
        <c:lblOffset val="100"/>
        <c:noMultiLvlLbl val="0"/>
      </c:catAx>
      <c:valAx>
        <c:axId val="471500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4715078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r>
              <a:rPr lang="es-PY" sz="1920" b="0" i="0" u="none" strike="noStrike" baseline="0" dirty="0">
                <a:effectLst/>
              </a:rPr>
              <a:t>Gráfico resumen de manejo de aplicaciones por los empleados</a:t>
            </a:r>
            <a:endParaRPr lang="es-MX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erlin Sans FB" panose="020E0602020502020306" pitchFamily="34" charset="0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Ninguno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0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C-4BCD-80C9-8BEAA96DAE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Poco</c:v>
                </c:pt>
              </c:strCache>
            </c:strRef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Hoja1!$C$2:$C$7</c:f>
              <c:numCache>
                <c:formatCode>General</c:formatCode>
                <c:ptCount val="6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C-4BCD-80C9-8BEAA96DAE4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Básico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Hoja1!$D$2:$D$7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4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1C-4BCD-80C9-8BEAA96DAE4E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Intermedio</c:v>
                </c:pt>
              </c:strCache>
            </c:strRef>
          </c:tx>
          <c:spPr>
            <a:solidFill>
              <a:srgbClr val="FFCC6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Hoja1!$E$2:$E$7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1C-4BCD-80C9-8BEAA96DAE4E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Avanzado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Hoja1!$A$2:$A$7</c:f>
              <c:strCache>
                <c:ptCount val="6"/>
                <c:pt idx="0">
                  <c:v>Microsoft Windows</c:v>
                </c:pt>
                <c:pt idx="1">
                  <c:v>Ubuntu</c:v>
                </c:pt>
                <c:pt idx="2">
                  <c:v>Adobe Acrobat Reader</c:v>
                </c:pt>
                <c:pt idx="3">
                  <c:v>Navegador web</c:v>
                </c:pt>
                <c:pt idx="4">
                  <c:v>Mónica</c:v>
                </c:pt>
                <c:pt idx="5">
                  <c:v>Consulta práctica</c:v>
                </c:pt>
              </c:strCache>
            </c:strRef>
          </c:cat>
          <c:val>
            <c:numRef>
              <c:f>Hoja1!$F$2:$F$7</c:f>
              <c:numCache>
                <c:formatCode>General</c:formatCode>
                <c:ptCount val="6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1C-4BCD-80C9-8BEAA96DA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6643408"/>
        <c:axId val="346643736"/>
      </c:barChart>
      <c:catAx>
        <c:axId val="346643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736"/>
        <c:crosses val="autoZero"/>
        <c:auto val="1"/>
        <c:lblAlgn val="ctr"/>
        <c:lblOffset val="100"/>
        <c:noMultiLvlLbl val="0"/>
      </c:catAx>
      <c:valAx>
        <c:axId val="346643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rlin Sans FB" panose="020E0602020502020306" pitchFamily="34" charset="0"/>
                    <a:ea typeface="+mn-ea"/>
                    <a:cs typeface="+mn-cs"/>
                  </a:defRPr>
                </a:pPr>
                <a:r>
                  <a:rPr lang="es-MX"/>
                  <a:t>Empleados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E0602020502020306" pitchFamily="34" charset="0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  <c:crossAx val="346643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E0602020502020306" pitchFamily="34" charset="0"/>
                <a:ea typeface="+mn-ea"/>
                <a:cs typeface="+mn-cs"/>
              </a:defRPr>
            </a:pPr>
            <a:endParaRPr lang="es-MX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600">
          <a:latin typeface="Berlin Sans FB" panose="020E0602020502020306" pitchFamily="34" charset="0"/>
        </a:defRPr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846C24A-1007-49FA-B937-F67602E0E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71DFB9-54D6-4EE2-A325-D4B918C3B3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68A8C-5078-453D-A2BA-21B70F012FAE}" type="datetimeFigureOut">
              <a:rPr lang="es-MX" smtClean="0"/>
              <a:t>19/07/2017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1A41CC-E31D-4269-AF34-32582CEAC9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474797-63E9-4B57-871A-C563839D29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5431C-7D28-40CC-AB57-84E9744E25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9336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BFB70-1CBC-4CCC-AA6A-FF6B025EEFC0}" type="datetimeFigureOut">
              <a:rPr lang="es-MX" smtClean="0"/>
              <a:t>19/07/2017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3EA6D-F0F9-4511-8DA6-C28AC64605B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234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39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254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193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6448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641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826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26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49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2496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14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661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62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350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96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64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3933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328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9664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3373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989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4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54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105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2453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049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028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9565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689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26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3EA6D-F0F9-4511-8DA6-C28AC64605B2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83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E2D95-DFFE-4203-9B69-7DC964ED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D2AE23-368E-4135-85FD-8BCDBA392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512C4-208E-4015-A6B3-E5EB4500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5DF8C-EA6C-4135-8636-DF6579452800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7A9BA-36C6-41A2-94DB-26139918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6B984-5FB7-469F-95EA-9AE9F43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717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EE1A1-00A1-495D-98B2-01DCCBF6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72CDF7-F560-4F7D-A699-1496DDC2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B72A16-1703-4B3D-9824-D97EB2DE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AA330-093E-4A64-84B6-CA589C3B85B5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4CA9CD-122C-4ECE-95EC-0C83547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4FA9BC-E8A8-42B7-B625-4E564AF9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2793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E2CAFE-8CBF-4BC8-A28B-D866E83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14795-757D-45AC-B7E2-C614C3517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C14D4A-F78F-4330-9EDD-0D2EBCF2F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9084-EAA4-4474-B20D-5AE88F0657A5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F759B-53EE-45A1-B046-DB6FF277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B42B65-6A30-49C2-BF49-F3D4C818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61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7AE12-53FC-4C3A-AC7D-91F2476D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C6FD53-E43D-4FFB-953B-7AAAAC111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87FB4-9031-4F35-8432-E45F209E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E10F1-15BD-4539-B1BF-D0147C10D5E8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6E8121-E333-461C-8814-2E08AEA4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1BE74A-9339-43F5-831B-B69E2464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66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96A39-EA77-4F37-9F60-A87D1E8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E62152-7E7C-4F2F-A979-407C97672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28D553-F768-40C2-B9E9-FAA77475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C10F-92FB-4E4A-B410-1D1DB0C26AD0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AD49D-F139-4A5D-B1DD-B6582C8F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8C11A-7429-4535-891A-56C56B7A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3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78359-F3B3-43E5-BECF-3606AA67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3B63-F987-4B9D-AC12-B5C2BC5417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771ACB-BA23-45B9-824B-6912E4F3A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648175-33F7-4565-9903-FAB097EEF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B52CC-FE6F-4507-AFEB-67DE034BD2D9}" type="datetime1">
              <a:rPr lang="es-MX" smtClean="0"/>
              <a:t>19/07/2017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1D5D6E-D1B2-47D5-A474-8AF90620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F137ECA-6BE7-4100-81B0-8514EA2F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13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3B4BC-E9B3-45C4-842D-076426A1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0364D1-55FC-4171-83E4-E24FFBB5D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DA06B3-7729-440E-B33D-A7619C6F7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7D9666-D23A-4A30-B796-4430BC005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50CA26-F96A-48E8-94AB-3155B06B7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DB4021-0E8A-4E39-A027-2A1DDF10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F187-1517-4970-AD1B-2CFF7FB9C47B}" type="datetime1">
              <a:rPr lang="es-MX" smtClean="0"/>
              <a:t>19/07/2017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E83170F-88A6-4829-A0CC-12C004385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1740CAE-262E-436A-BE5D-AB5AD947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7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F636A-AF53-4DB5-BD9B-8889FF40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501F2D-9451-4D8E-BAAF-46A49AF5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137A5-A7B0-4F43-A0E5-2A75310D18C7}" type="datetime1">
              <a:rPr lang="es-MX" smtClean="0"/>
              <a:t>19/07/2017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A70159-01BF-45AB-B485-3A857215A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14201B-3997-46CD-BB37-DEBCFFFD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194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14EEDB3-ADD0-4209-9138-BA51F9137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54AA3-D3C8-4DF5-81AC-7136ED9BF505}" type="datetime1">
              <a:rPr lang="es-MX" smtClean="0"/>
              <a:t>19/07/2017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F68A97-A3D5-43DD-84E7-65267A9E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FD0CA1-946D-4299-9060-50DE9B2F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11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2A888-AF31-4CB0-AA61-FAA84E47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8933B-FFAF-49EA-B294-4EAE9A0C8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90C2CA-FB0C-402B-A077-F287A8C4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C213D1-1874-4590-A5FE-53BA0DD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5DD29-EF64-4F27-B071-AEC57630620F}" type="datetime1">
              <a:rPr lang="es-MX" smtClean="0"/>
              <a:t>19/07/2017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86357A-98E6-472F-9FF5-51A36EE0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C27A60-C172-4AF9-878F-A3B0D73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750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2F422-FA04-41B5-B2BA-9050AF03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B24217C-DF75-485B-BA44-796209A1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5D63AD-17AA-4BA9-9F1F-8E5940DC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B61A5C-B225-4323-885D-246C3DAA7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3846C-CF58-4330-89F4-9F5013D2B881}" type="datetime1">
              <a:rPr lang="es-MX" smtClean="0"/>
              <a:t>19/07/2017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B6034A-3149-438D-BBE6-F5A251544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B6858F-475C-4E9B-B09A-8EB9DE7B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0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6B89F1-D68E-45CA-89D9-4C6D33503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92631C-A10C-42B9-AC13-7564E3DB4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E57660-96AC-4F94-BA2A-38A4CD8D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6CC49-1072-4973-9F81-18A2E915E0E6}" type="datetime1">
              <a:rPr lang="es-MX" smtClean="0"/>
              <a:t>19/07/2017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A5714-FB0E-4DE5-9E5F-C7A0E2EA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EFED1B-D410-484B-8210-58DA51E1E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57DE4-102D-48D3-AFCB-5E6BC60C14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21" Type="http://schemas.openxmlformats.org/officeDocument/2006/relationships/image" Target="../media/image40.svg"/><Relationship Id="rId7" Type="http://schemas.openxmlformats.org/officeDocument/2006/relationships/image" Target="../media/image13.sv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svg"/><Relationship Id="rId5" Type="http://schemas.openxmlformats.org/officeDocument/2006/relationships/image" Target="../media/image26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10.png"/><Relationship Id="rId21" Type="http://schemas.openxmlformats.org/officeDocument/2006/relationships/image" Target="../media/image59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sv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0.svg"/><Relationship Id="rId15" Type="http://schemas.openxmlformats.org/officeDocument/2006/relationships/image" Target="../media/image54.png"/><Relationship Id="rId23" Type="http://schemas.openxmlformats.org/officeDocument/2006/relationships/image" Target="../media/image61.png"/><Relationship Id="rId10" Type="http://schemas.openxmlformats.org/officeDocument/2006/relationships/image" Target="../media/image49.svg"/><Relationship Id="rId19" Type="http://schemas.openxmlformats.org/officeDocument/2006/relationships/image" Target="../media/image58.sv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4" Type="http://schemas.openxmlformats.org/officeDocument/2006/relationships/image" Target="../media/image53.svg"/><Relationship Id="rId22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7.png"/><Relationship Id="rId18" Type="http://schemas.openxmlformats.org/officeDocument/2006/relationships/image" Target="../media/image71.svg"/><Relationship Id="rId26" Type="http://schemas.openxmlformats.org/officeDocument/2006/relationships/image" Target="../media/image78.png"/><Relationship Id="rId3" Type="http://schemas.openxmlformats.org/officeDocument/2006/relationships/image" Target="../media/image42.png"/><Relationship Id="rId21" Type="http://schemas.openxmlformats.org/officeDocument/2006/relationships/image" Target="../media/image22.png"/><Relationship Id="rId7" Type="http://schemas.openxmlformats.org/officeDocument/2006/relationships/image" Target="../media/image65.svg"/><Relationship Id="rId12" Type="http://schemas.openxmlformats.org/officeDocument/2006/relationships/image" Target="../media/image10.png"/><Relationship Id="rId17" Type="http://schemas.openxmlformats.org/officeDocument/2006/relationships/image" Target="../media/image70.png"/><Relationship Id="rId25" Type="http://schemas.openxmlformats.org/officeDocument/2006/relationships/image" Target="../media/image77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41.png"/><Relationship Id="rId24" Type="http://schemas.openxmlformats.org/officeDocument/2006/relationships/image" Target="../media/image76.png"/><Relationship Id="rId5" Type="http://schemas.openxmlformats.org/officeDocument/2006/relationships/image" Target="../media/image63.svg"/><Relationship Id="rId15" Type="http://schemas.openxmlformats.org/officeDocument/2006/relationships/image" Target="../media/image68.png"/><Relationship Id="rId23" Type="http://schemas.openxmlformats.org/officeDocument/2006/relationships/image" Target="../media/image75.svg"/><Relationship Id="rId28" Type="http://schemas.openxmlformats.org/officeDocument/2006/relationships/image" Target="../media/image61.png"/><Relationship Id="rId10" Type="http://schemas.openxmlformats.org/officeDocument/2006/relationships/image" Target="../media/image17.png"/><Relationship Id="rId19" Type="http://schemas.openxmlformats.org/officeDocument/2006/relationships/image" Target="../media/image72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58.svg"/><Relationship Id="rId22" Type="http://schemas.openxmlformats.org/officeDocument/2006/relationships/image" Target="../media/image74.png"/><Relationship Id="rId27" Type="http://schemas.openxmlformats.org/officeDocument/2006/relationships/image" Target="../media/image7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20.png"/><Relationship Id="rId12" Type="http://schemas.openxmlformats.org/officeDocument/2006/relationships/image" Target="../media/image84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3.png"/><Relationship Id="rId5" Type="http://schemas.openxmlformats.org/officeDocument/2006/relationships/image" Target="../media/image58.svg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image" Target="../media/image57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3" Type="http://schemas.openxmlformats.org/officeDocument/2006/relationships/image" Target="../media/image5.pn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30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29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2.png"/><Relationship Id="rId7" Type="http://schemas.openxmlformats.org/officeDocument/2006/relationships/image" Target="../media/image11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03.svg"/><Relationship Id="rId4" Type="http://schemas.openxmlformats.org/officeDocument/2006/relationships/image" Target="../media/image113.svg"/><Relationship Id="rId9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12" Type="http://schemas.openxmlformats.org/officeDocument/2006/relationships/image" Target="../media/image10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06.png"/><Relationship Id="rId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18.sv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19.png"/><Relationship Id="rId7" Type="http://schemas.openxmlformats.org/officeDocument/2006/relationships/image" Target="../media/image10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113.svg"/><Relationship Id="rId5" Type="http://schemas.openxmlformats.org/officeDocument/2006/relationships/image" Target="../media/image102.png"/><Relationship Id="rId10" Type="http://schemas.openxmlformats.org/officeDocument/2006/relationships/image" Target="../media/image112.png"/><Relationship Id="rId4" Type="http://schemas.openxmlformats.org/officeDocument/2006/relationships/image" Target="../media/image120.svg"/><Relationship Id="rId9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3" Type="http://schemas.openxmlformats.org/officeDocument/2006/relationships/image" Target="../media/image121.png"/><Relationship Id="rId21" Type="http://schemas.openxmlformats.org/officeDocument/2006/relationships/image" Target="../media/image130.png"/><Relationship Id="rId7" Type="http://schemas.openxmlformats.org/officeDocument/2006/relationships/image" Target="../media/image103.svg"/><Relationship Id="rId12" Type="http://schemas.openxmlformats.org/officeDocument/2006/relationships/image" Target="../media/image5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5.sv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16.svg"/><Relationship Id="rId24" Type="http://schemas.openxmlformats.org/officeDocument/2006/relationships/image" Target="../media/image118.svg"/><Relationship Id="rId5" Type="http://schemas.openxmlformats.org/officeDocument/2006/relationships/image" Target="../media/image30.svg"/><Relationship Id="rId15" Type="http://schemas.openxmlformats.org/officeDocument/2006/relationships/image" Target="../media/image124.png"/><Relationship Id="rId23" Type="http://schemas.openxmlformats.org/officeDocument/2006/relationships/image" Target="../media/image117.png"/><Relationship Id="rId10" Type="http://schemas.openxmlformats.org/officeDocument/2006/relationships/image" Target="../media/image115.png"/><Relationship Id="rId19" Type="http://schemas.openxmlformats.org/officeDocument/2006/relationships/image" Target="../media/image128.png"/><Relationship Id="rId4" Type="http://schemas.openxmlformats.org/officeDocument/2006/relationships/image" Target="../media/image29.png"/><Relationship Id="rId9" Type="http://schemas.openxmlformats.org/officeDocument/2006/relationships/image" Target="../media/image120.svg"/><Relationship Id="rId14" Type="http://schemas.openxmlformats.org/officeDocument/2006/relationships/image" Target="../media/image123.svg"/><Relationship Id="rId22" Type="http://schemas.openxmlformats.org/officeDocument/2006/relationships/image" Target="../media/image13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5.png"/><Relationship Id="rId7" Type="http://schemas.openxmlformats.org/officeDocument/2006/relationships/image" Target="../media/image12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60.png"/><Relationship Id="rId4" Type="http://schemas.openxmlformats.org/officeDocument/2006/relationships/image" Target="../media/image12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>
            <a:extLst>
              <a:ext uri="{FF2B5EF4-FFF2-40B4-BE49-F238E27FC236}">
                <a16:creationId xmlns:a16="http://schemas.microsoft.com/office/drawing/2014/main" id="{DEC19011-6B2E-4FDA-97C4-3B8823AD10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4"/>
          <a:stretch/>
        </p:blipFill>
        <p:spPr>
          <a:xfrm>
            <a:off x="1156672" y="2614602"/>
            <a:ext cx="1302334" cy="1628799"/>
          </a:xfrm>
          <a:prstGeom prst="rect">
            <a:avLst/>
          </a:prstGeom>
        </p:spPr>
      </p:pic>
      <p:sp>
        <p:nvSpPr>
          <p:cNvPr id="5" name="4 Rectángulo">
            <a:extLst>
              <a:ext uri="{FF2B5EF4-FFF2-40B4-BE49-F238E27FC236}">
                <a16:creationId xmlns:a16="http://schemas.microsoft.com/office/drawing/2014/main" id="{C8A2F873-0385-4A5D-A5A0-7D2D616F0333}"/>
              </a:ext>
            </a:extLst>
          </p:cNvPr>
          <p:cNvSpPr/>
          <p:nvPr/>
        </p:nvSpPr>
        <p:spPr>
          <a:xfrm>
            <a:off x="2747045" y="2348880"/>
            <a:ext cx="45719" cy="21602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A1225407-7FE5-476A-8C17-358E5A276985}"/>
              </a:ext>
            </a:extLst>
          </p:cNvPr>
          <p:cNvSpPr txBox="1"/>
          <p:nvPr/>
        </p:nvSpPr>
        <p:spPr>
          <a:xfrm>
            <a:off x="2814638" y="2751920"/>
            <a:ext cx="8315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SISTEMA INFORMÁTICO PARA LA ADMINISTRACIÓN DE ÁREAS OPERATIVAS DEL GRUPO PROMESA DIVINO NIÑO, EN EL MUNICIPIO DE SAN VICENTE, DEPARTAMENTO DE SAN VICENTE.</a:t>
            </a:r>
            <a:endParaRPr lang="es-SV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7" name="6 CuadroTexto">
            <a:extLst>
              <a:ext uri="{FF2B5EF4-FFF2-40B4-BE49-F238E27FC236}">
                <a16:creationId xmlns:a16="http://schemas.microsoft.com/office/drawing/2014/main" id="{59FFF6B0-FAEC-44F2-86D6-594A726F51E5}"/>
              </a:ext>
            </a:extLst>
          </p:cNvPr>
          <p:cNvSpPr txBox="1"/>
          <p:nvPr/>
        </p:nvSpPr>
        <p:spPr>
          <a:xfrm>
            <a:off x="2852192" y="3745477"/>
            <a:ext cx="468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Ingrid Ayala, Alejandro Henríquez &amp; René Ruiz</a:t>
            </a:r>
          </a:p>
        </p:txBody>
      </p:sp>
    </p:spTree>
    <p:extLst>
      <p:ext uri="{BB962C8B-B14F-4D97-AF65-F5344CB8AC3E}">
        <p14:creationId xmlns:p14="http://schemas.microsoft.com/office/powerpoint/2010/main" val="405756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Efectos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4529133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Extravió de información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Demora en los procesos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Duplicidad de datos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desactualizada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Nula supervisión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Altos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Redundancia de trabajo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>
            <a:stCxn id="32" idx="0"/>
            <a:endCxn id="36" idx="2"/>
          </p:cNvCxnSpPr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6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EA34263D-C6D2-4112-9D78-EF47F3CE7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Medios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19351" y="1785937"/>
            <a:ext cx="7353300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homogéneos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Berlin Sans FB" panose="020E0602020502020306" pitchFamily="34" charset="0"/>
              </a:rPr>
              <a:t>C</a:t>
            </a:r>
            <a:r>
              <a:rPr lang="es-MX" dirty="0">
                <a:effectLst/>
                <a:latin typeface="Berlin Sans FB" panose="020E0602020502020306" pitchFamily="34" charset="0"/>
              </a:rPr>
              <a:t>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necesario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correcto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cxnSpLocks/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cxnSpLocks/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6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2405063" y="4529133"/>
            <a:ext cx="7381876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734135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exacta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BC0D597D-40DC-400E-A83A-6008639B05E5}"/>
              </a:ext>
            </a:extLst>
          </p:cNvPr>
          <p:cNvSpPr/>
          <p:nvPr/>
        </p:nvSpPr>
        <p:spPr>
          <a:xfrm>
            <a:off x="2920122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Tiempo productivo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44D2344-920D-4E66-82FA-1EE7AA1CCF82}"/>
              </a:ext>
            </a:extLst>
          </p:cNvPr>
          <p:cNvSpPr/>
          <p:nvPr/>
        </p:nvSpPr>
        <p:spPr>
          <a:xfrm>
            <a:off x="5106109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Datos sin duplicidad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9F82D6D-9084-4362-8685-5F87D7D4534F}"/>
              </a:ext>
            </a:extLst>
          </p:cNvPr>
          <p:cNvSpPr/>
          <p:nvPr/>
        </p:nvSpPr>
        <p:spPr>
          <a:xfrm>
            <a:off x="7292096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Información actualizada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6B2FF62E-F2DA-46FE-AFF7-6CF2A0B1D18D}"/>
              </a:ext>
            </a:extLst>
          </p:cNvPr>
          <p:cNvSpPr/>
          <p:nvPr/>
        </p:nvSpPr>
        <p:spPr>
          <a:xfrm>
            <a:off x="9478083" y="3221827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Eficiente control en los procesos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62B5109-3953-4A14-ADA8-C674A87EBDC2}"/>
              </a:ext>
            </a:extLst>
          </p:cNvPr>
          <p:cNvSpPr/>
          <p:nvPr/>
        </p:nvSpPr>
        <p:spPr>
          <a:xfrm>
            <a:off x="2920122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Reducción de costos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764FB62D-ACEA-46D4-98C7-33A368DC94FA}"/>
              </a:ext>
            </a:extLst>
          </p:cNvPr>
          <p:cNvSpPr/>
          <p:nvPr/>
        </p:nvSpPr>
        <p:spPr>
          <a:xfrm>
            <a:off x="5106109" y="1914521"/>
            <a:ext cx="2066926" cy="8286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Trabajo conciso</a:t>
            </a:r>
          </a:p>
        </p:txBody>
      </p:sp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00AF6BBD-DC41-40D6-BF71-0676CE631B6C}"/>
              </a:ext>
            </a:extLst>
          </p:cNvPr>
          <p:cNvCxnSpPr>
            <a:cxnSpLocks/>
            <a:stCxn id="3" idx="0"/>
            <a:endCxn id="33" idx="2"/>
          </p:cNvCxnSpPr>
          <p:nvPr/>
        </p:nvCxnSpPr>
        <p:spPr>
          <a:xfrm rot="5400000" flipH="1" flipV="1">
            <a:off x="5878473" y="4268035"/>
            <a:ext cx="478626" cy="4357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FCEF4ACB-F3E6-4B95-AC3C-F8965E2D6792}"/>
              </a:ext>
            </a:extLst>
          </p:cNvPr>
          <p:cNvCxnSpPr>
            <a:cxnSpLocks/>
            <a:stCxn id="3" idx="0"/>
            <a:endCxn id="34" idx="2"/>
          </p:cNvCxnSpPr>
          <p:nvPr/>
        </p:nvCxnSpPr>
        <p:spPr>
          <a:xfrm rot="5400000" flipH="1" flipV="1">
            <a:off x="6971467" y="3175041"/>
            <a:ext cx="478626" cy="222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51B1B16-FF0C-4C6A-942F-2083739810B4}"/>
              </a:ext>
            </a:extLst>
          </p:cNvPr>
          <p:cNvCxnSpPr>
            <a:stCxn id="33" idx="0"/>
            <a:endCxn id="38" idx="2"/>
          </p:cNvCxnSpPr>
          <p:nvPr/>
        </p:nvCxnSpPr>
        <p:spPr>
          <a:xfrm rot="5400000" flipH="1" flipV="1">
            <a:off x="5900259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020AFEF7-D3DF-4795-B45A-68989BE1714C}"/>
              </a:ext>
            </a:extLst>
          </p:cNvPr>
          <p:cNvCxnSpPr/>
          <p:nvPr/>
        </p:nvCxnSpPr>
        <p:spPr>
          <a:xfrm rot="5400000" flipH="1" flipV="1">
            <a:off x="3714272" y="2982514"/>
            <a:ext cx="478626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240447B9-81C8-435C-BD11-0BC5F28B56C7}"/>
              </a:ext>
            </a:extLst>
          </p:cNvPr>
          <p:cNvCxnSpPr>
            <a:cxnSpLocks/>
            <a:stCxn id="3" idx="0"/>
            <a:endCxn id="32" idx="2"/>
          </p:cNvCxnSpPr>
          <p:nvPr/>
        </p:nvCxnSpPr>
        <p:spPr>
          <a:xfrm rot="16200000" flipV="1">
            <a:off x="4785480" y="3218612"/>
            <a:ext cx="478626" cy="2142416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5DAF22E0-4513-424A-A537-0C70CED561A8}"/>
              </a:ext>
            </a:extLst>
          </p:cNvPr>
          <p:cNvCxnSpPr>
            <a:cxnSpLocks/>
            <a:stCxn id="3" idx="0"/>
            <a:endCxn id="35" idx="2"/>
          </p:cNvCxnSpPr>
          <p:nvPr/>
        </p:nvCxnSpPr>
        <p:spPr>
          <a:xfrm rot="5400000" flipH="1" flipV="1">
            <a:off x="8064460" y="2082048"/>
            <a:ext cx="478626" cy="441554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r 40">
            <a:extLst>
              <a:ext uri="{FF2B5EF4-FFF2-40B4-BE49-F238E27FC236}">
                <a16:creationId xmlns:a16="http://schemas.microsoft.com/office/drawing/2014/main" id="{F854BCEA-D44D-45DD-AB46-5161F6D429B5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16200000" flipV="1">
            <a:off x="3692487" y="2125618"/>
            <a:ext cx="478626" cy="4328403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FFB805E8-8AB5-483D-BE52-59DDEBCA9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601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Fines</a:t>
            </a:r>
          </a:p>
        </p:txBody>
      </p:sp>
    </p:spTree>
    <p:extLst>
      <p:ext uri="{BB962C8B-B14F-4D97-AF65-F5344CB8AC3E}">
        <p14:creationId xmlns:p14="http://schemas.microsoft.com/office/powerpoint/2010/main" val="246783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 |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General</a:t>
            </a:r>
          </a:p>
        </p:txBody>
      </p:sp>
      <p:sp>
        <p:nvSpPr>
          <p:cNvPr id="31" name="2 Marcador de contenido">
            <a:extLst>
              <a:ext uri="{FF2B5EF4-FFF2-40B4-BE49-F238E27FC236}">
                <a16:creationId xmlns:a16="http://schemas.microsoft.com/office/drawing/2014/main" id="{DCC3F66F-D4F0-4165-9227-5ECBA9318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220" y="3155326"/>
            <a:ext cx="9826580" cy="135228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Desarrollar un sistema informático para la administración de áreas operativas del Grupo Promesa, en el municipio de San Vicente, departamento de San Vicente, para un fácil acceso a la información.</a:t>
            </a:r>
            <a:endParaRPr lang="es-SV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Objetivos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Específicos</a:t>
            </a:r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D27C003F-C334-4C2E-9726-7E2EE259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681" y="1764406"/>
            <a:ext cx="9660695" cy="436175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Centralizar la información para una fácil generación de informes correspondientes a las actividades que se realizan en el Grupo Promesa Divino Niño.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Garantizar el acceso a la información desde cualquier terminal con acceso a internet evitando el aislamiento de los datos.</a:t>
            </a:r>
          </a:p>
          <a:p>
            <a:pPr marL="0" indent="0" algn="just">
              <a:buNone/>
            </a:pPr>
            <a:endParaRPr lang="es-SV" dirty="0">
              <a:latin typeface="Berlin Sans FB" pitchFamily="34" charset="0"/>
            </a:endParaRPr>
          </a:p>
          <a:p>
            <a:pPr marL="0" indent="0" algn="just">
              <a:buNone/>
            </a:pPr>
            <a:r>
              <a:rPr lang="es-MX" dirty="0">
                <a:latin typeface="Berlin Sans FB" pitchFamily="34" charset="0"/>
              </a:rPr>
              <a:t>Reducir el tiempo de las actividades y el traslado de información para un desempeño eficiente en la ejecución de tareas y una mejor atención a los clientes del Grupo Promesa.</a:t>
            </a:r>
            <a:endParaRPr lang="es-SV" dirty="0">
              <a:latin typeface="Berlin Sans FB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F87DF-2A61-4756-986D-83F606FE15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2013668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932FEB-991F-4379-B9F0-D642808A33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3509861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48E16F0-0504-490D-98BD-370515FC45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6" y="5006054"/>
            <a:ext cx="512697" cy="5126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52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8ABE763-28BA-4ABE-9C1B-6C5071522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690" y="2785660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B9ADBE-9E3C-4860-B87E-66B09BB0D0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46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B9D06BA-CC51-4AE8-BE83-F14AACAB71E0}"/>
              </a:ext>
            </a:extLst>
          </p:cNvPr>
          <p:cNvGrpSpPr/>
          <p:nvPr/>
        </p:nvGrpSpPr>
        <p:grpSpPr>
          <a:xfrm>
            <a:off x="5196000" y="2776537"/>
            <a:ext cx="1800000" cy="1800000"/>
            <a:chOff x="6896588" y="2686537"/>
            <a:chExt cx="1800000" cy="180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3E60488-9648-4634-8B0D-450FE2C9BDEF}"/>
                </a:ext>
              </a:extLst>
            </p:cNvPr>
            <p:cNvSpPr/>
            <p:nvPr/>
          </p:nvSpPr>
          <p:spPr>
            <a:xfrm>
              <a:off x="6896588" y="2686537"/>
              <a:ext cx="1800000" cy="180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21DF910F-F855-4A82-994F-0A172C0D7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6588" y="295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B58539B3-4949-4C4F-974A-693381B0EC2B}"/>
              </a:ext>
            </a:extLst>
          </p:cNvPr>
          <p:cNvGrpSpPr/>
          <p:nvPr/>
        </p:nvGrpSpPr>
        <p:grpSpPr>
          <a:xfrm>
            <a:off x="9015790" y="2776537"/>
            <a:ext cx="1800000" cy="1800000"/>
            <a:chOff x="7158415" y="3676537"/>
            <a:chExt cx="1800000" cy="18000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DB2607FE-0B17-4D7A-9E69-431294D3A20B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8792D4B7-C591-4D22-AC04-FC63F7CF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096652-3F60-44BA-A32E-0653DDE8C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600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93BDF3D-FAAE-4464-9879-C39E5FF3C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5497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F7EC31-ACC8-492D-B58C-B789D702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25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" descr="C:\Users\CRRuiz\Downloads\hospital (1).png">
            <a:extLst>
              <a:ext uri="{FF2B5EF4-FFF2-40B4-BE49-F238E27FC236}">
                <a16:creationId xmlns:a16="http://schemas.microsoft.com/office/drawing/2014/main" id="{CBA4DD80-DB39-4D86-9ED1-0D750FE8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90" y="1831537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6A3CAD-E106-4F96-B403-374797428A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1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649F52E-5C05-4E25-9FFA-30536025C5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095790" y="1831537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28 CuadroTexto">
            <a:extLst>
              <a:ext uri="{FF2B5EF4-FFF2-40B4-BE49-F238E27FC236}">
                <a16:creationId xmlns:a16="http://schemas.microsoft.com/office/drawing/2014/main" id="{799B1A59-1AEE-457E-823D-68D8E7A4E735}"/>
              </a:ext>
            </a:extLst>
          </p:cNvPr>
          <p:cNvSpPr txBox="1"/>
          <p:nvPr/>
        </p:nvSpPr>
        <p:spPr>
          <a:xfrm>
            <a:off x="1270833" y="4819783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Distancia en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infraestructura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8C560422-CCA4-4452-9C79-1E703071E4F2}"/>
              </a:ext>
            </a:extLst>
          </p:cNvPr>
          <p:cNvSpPr txBox="1"/>
          <p:nvPr/>
        </p:nvSpPr>
        <p:spPr>
          <a:xfrm>
            <a:off x="4852961" y="4819783"/>
            <a:ext cx="2438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Tecnologías obsoletas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 inadecuadas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1A6006D5-894D-4666-87CF-B0C8E6FC0207}"/>
              </a:ext>
            </a:extLst>
          </p:cNvPr>
          <p:cNvSpPr txBox="1"/>
          <p:nvPr/>
        </p:nvSpPr>
        <p:spPr>
          <a:xfrm>
            <a:off x="8771088" y="4859231"/>
            <a:ext cx="2289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Elaborar un nuevo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informático</a:t>
            </a:r>
          </a:p>
        </p:txBody>
      </p:sp>
    </p:spTree>
    <p:extLst>
      <p:ext uri="{BB962C8B-B14F-4D97-AF65-F5344CB8AC3E}">
        <p14:creationId xmlns:p14="http://schemas.microsoft.com/office/powerpoint/2010/main" val="41888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C:\Users\CRRuiz\Downloads\statistics.png">
            <a:extLst>
              <a:ext uri="{FF2B5EF4-FFF2-40B4-BE49-F238E27FC236}">
                <a16:creationId xmlns:a16="http://schemas.microsoft.com/office/drawing/2014/main" id="{C395D6A0-1950-4EF4-BF44-72FF01EE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Justificación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Beneficiados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017653F-A84C-4E45-8ADA-C0B0142F4FD0}"/>
              </a:ext>
            </a:extLst>
          </p:cNvPr>
          <p:cNvGrpSpPr/>
          <p:nvPr/>
        </p:nvGrpSpPr>
        <p:grpSpPr>
          <a:xfrm>
            <a:off x="1237126" y="1964809"/>
            <a:ext cx="1080001" cy="1189497"/>
            <a:chOff x="1032395" y="1629977"/>
            <a:chExt cx="1080001" cy="1189497"/>
          </a:xfrm>
        </p:grpSpPr>
        <p:pic>
          <p:nvPicPr>
            <p:cNvPr id="22" name="Picture 2" descr="C:\Users\CRRuiz\Downloads\reception.png">
              <a:extLst>
                <a:ext uri="{FF2B5EF4-FFF2-40B4-BE49-F238E27FC236}">
                  <a16:creationId xmlns:a16="http://schemas.microsoft.com/office/drawing/2014/main" id="{E92867D8-D3E1-4A5C-9D84-6CBCC6978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1694393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23 Rectángulo">
              <a:extLst>
                <a:ext uri="{FF2B5EF4-FFF2-40B4-BE49-F238E27FC236}">
                  <a16:creationId xmlns:a16="http://schemas.microsoft.com/office/drawing/2014/main" id="{2F8F4D6B-A1D2-451C-A274-31F219EF8224}"/>
                </a:ext>
              </a:extLst>
            </p:cNvPr>
            <p:cNvSpPr/>
            <p:nvPr/>
          </p:nvSpPr>
          <p:spPr>
            <a:xfrm>
              <a:off x="1752396" y="1629977"/>
              <a:ext cx="360000" cy="36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24" name="40 Rectángulo">
              <a:extLst>
                <a:ext uri="{FF2B5EF4-FFF2-40B4-BE49-F238E27FC236}">
                  <a16:creationId xmlns:a16="http://schemas.microsoft.com/office/drawing/2014/main" id="{DB4A75B9-467D-46B1-88E9-B82D64FC01E7}"/>
                </a:ext>
              </a:extLst>
            </p:cNvPr>
            <p:cNvSpPr/>
            <p:nvPr/>
          </p:nvSpPr>
          <p:spPr>
            <a:xfrm>
              <a:off x="1032396" y="2459434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85EBF01-2DDE-4BB8-BD96-FCE568266CC1}"/>
              </a:ext>
            </a:extLst>
          </p:cNvPr>
          <p:cNvGrpSpPr/>
          <p:nvPr/>
        </p:nvGrpSpPr>
        <p:grpSpPr>
          <a:xfrm>
            <a:off x="3075291" y="1964809"/>
            <a:ext cx="1080000" cy="1158874"/>
            <a:chOff x="4236814" y="1630118"/>
            <a:chExt cx="1080000" cy="1158874"/>
          </a:xfrm>
        </p:grpSpPr>
        <p:pic>
          <p:nvPicPr>
            <p:cNvPr id="32" name="Picture 16" descr="C:\Users\CRRuiz\Downloads\microscope (2).png">
              <a:extLst>
                <a:ext uri="{FF2B5EF4-FFF2-40B4-BE49-F238E27FC236}">
                  <a16:creationId xmlns:a16="http://schemas.microsoft.com/office/drawing/2014/main" id="{39ACA8DF-5B2E-498F-9E64-A767C0BA3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14" y="1708992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46 Rectángulo">
              <a:extLst>
                <a:ext uri="{FF2B5EF4-FFF2-40B4-BE49-F238E27FC236}">
                  <a16:creationId xmlns:a16="http://schemas.microsoft.com/office/drawing/2014/main" id="{82DD27BD-104C-435E-91B0-29E9CFBEAA53}"/>
                </a:ext>
              </a:extLst>
            </p:cNvPr>
            <p:cNvSpPr/>
            <p:nvPr/>
          </p:nvSpPr>
          <p:spPr>
            <a:xfrm>
              <a:off x="4956814" y="1630118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4</a:t>
              </a:r>
            </a:p>
          </p:txBody>
        </p:sp>
        <p:sp>
          <p:nvSpPr>
            <p:cNvPr id="34" name="47 Rectángulo">
              <a:extLst>
                <a:ext uri="{FF2B5EF4-FFF2-40B4-BE49-F238E27FC236}">
                  <a16:creationId xmlns:a16="http://schemas.microsoft.com/office/drawing/2014/main" id="{42E093AA-0934-4871-B176-B044161AE818}"/>
                </a:ext>
              </a:extLst>
            </p:cNvPr>
            <p:cNvSpPr/>
            <p:nvPr/>
          </p:nvSpPr>
          <p:spPr>
            <a:xfrm>
              <a:off x="4236814" y="241435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D2D2FB41-C02E-4B87-9F10-2A53696E20AE}"/>
              </a:ext>
            </a:extLst>
          </p:cNvPr>
          <p:cNvGrpSpPr/>
          <p:nvPr/>
        </p:nvGrpSpPr>
        <p:grpSpPr>
          <a:xfrm>
            <a:off x="4889252" y="1959318"/>
            <a:ext cx="1080000" cy="1164365"/>
            <a:chOff x="5927993" y="1624627"/>
            <a:chExt cx="1080000" cy="1164365"/>
          </a:xfrm>
        </p:grpSpPr>
        <p:pic>
          <p:nvPicPr>
            <p:cNvPr id="36" name="Picture 17" descr="C:\Users\CRRuiz\Downloads\x-rays.png">
              <a:extLst>
                <a:ext uri="{FF2B5EF4-FFF2-40B4-BE49-F238E27FC236}">
                  <a16:creationId xmlns:a16="http://schemas.microsoft.com/office/drawing/2014/main" id="{5EF41780-C787-48F5-9D06-FD500922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49 Rectángulo">
              <a:extLst>
                <a:ext uri="{FF2B5EF4-FFF2-40B4-BE49-F238E27FC236}">
                  <a16:creationId xmlns:a16="http://schemas.microsoft.com/office/drawing/2014/main" id="{94C962EA-1AC1-463B-A9E2-61E8E367A07D}"/>
                </a:ext>
              </a:extLst>
            </p:cNvPr>
            <p:cNvSpPr/>
            <p:nvPr/>
          </p:nvSpPr>
          <p:spPr>
            <a:xfrm>
              <a:off x="6647993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39" name="50 Rectángulo">
              <a:extLst>
                <a:ext uri="{FF2B5EF4-FFF2-40B4-BE49-F238E27FC236}">
                  <a16:creationId xmlns:a16="http://schemas.microsoft.com/office/drawing/2014/main" id="{A9618F0F-DF32-431F-BFDD-DB8DABBAF8EA}"/>
                </a:ext>
              </a:extLst>
            </p:cNvPr>
            <p:cNvSpPr/>
            <p:nvPr/>
          </p:nvSpPr>
          <p:spPr>
            <a:xfrm>
              <a:off x="5927993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811553E-1941-4BE3-8304-BC7F507A6CBD}"/>
              </a:ext>
            </a:extLst>
          </p:cNvPr>
          <p:cNvGrpSpPr/>
          <p:nvPr/>
        </p:nvGrpSpPr>
        <p:grpSpPr>
          <a:xfrm>
            <a:off x="6964124" y="1959318"/>
            <a:ext cx="1080000" cy="1164365"/>
            <a:chOff x="7586199" y="1624627"/>
            <a:chExt cx="1080000" cy="1164365"/>
          </a:xfrm>
        </p:grpSpPr>
        <p:pic>
          <p:nvPicPr>
            <p:cNvPr id="45" name="Picture 18" descr="C:\Users\CRRuiz\Downloads\sonography.png">
              <a:extLst>
                <a:ext uri="{FF2B5EF4-FFF2-40B4-BE49-F238E27FC236}">
                  <a16:creationId xmlns:a16="http://schemas.microsoft.com/office/drawing/2014/main" id="{7B89921D-7134-4C5D-8AD3-666AF84EC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6199" y="1708992"/>
              <a:ext cx="1080000" cy="1080000"/>
            </a:xfrm>
            <a:prstGeom prst="ellipse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52 Rectángulo">
              <a:extLst>
                <a:ext uri="{FF2B5EF4-FFF2-40B4-BE49-F238E27FC236}">
                  <a16:creationId xmlns:a16="http://schemas.microsoft.com/office/drawing/2014/main" id="{485CC7DD-D17F-471F-B67C-75969086483A}"/>
                </a:ext>
              </a:extLst>
            </p:cNvPr>
            <p:cNvSpPr/>
            <p:nvPr/>
          </p:nvSpPr>
          <p:spPr>
            <a:xfrm>
              <a:off x="8306199" y="1624627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2</a:t>
              </a:r>
            </a:p>
          </p:txBody>
        </p:sp>
        <p:sp>
          <p:nvSpPr>
            <p:cNvPr id="47" name="53 Rectángulo">
              <a:extLst>
                <a:ext uri="{FF2B5EF4-FFF2-40B4-BE49-F238E27FC236}">
                  <a16:creationId xmlns:a16="http://schemas.microsoft.com/office/drawing/2014/main" id="{AED26429-D5A2-46E3-AEC5-E9A6EB71D964}"/>
                </a:ext>
              </a:extLst>
            </p:cNvPr>
            <p:cNvSpPr/>
            <p:nvPr/>
          </p:nvSpPr>
          <p:spPr>
            <a:xfrm>
              <a:off x="7586199" y="2428952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0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DF0C944-BF77-409D-8979-741E3850AD80}"/>
              </a:ext>
            </a:extLst>
          </p:cNvPr>
          <p:cNvGrpSpPr/>
          <p:nvPr/>
        </p:nvGrpSpPr>
        <p:grpSpPr>
          <a:xfrm>
            <a:off x="1237124" y="4158819"/>
            <a:ext cx="1080002" cy="1249588"/>
            <a:chOff x="1032394" y="3682515"/>
            <a:chExt cx="1080002" cy="1249588"/>
          </a:xfrm>
        </p:grpSpPr>
        <p:pic>
          <p:nvPicPr>
            <p:cNvPr id="49" name="Picture 2" descr="C:\Users\CRRuiz\Downloads\doctor.png">
              <a:extLst>
                <a:ext uri="{FF2B5EF4-FFF2-40B4-BE49-F238E27FC236}">
                  <a16:creationId xmlns:a16="http://schemas.microsoft.com/office/drawing/2014/main" id="{892E89C1-2711-43B7-A13A-F5A60C99F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395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55 Rectángulo">
              <a:extLst>
                <a:ext uri="{FF2B5EF4-FFF2-40B4-BE49-F238E27FC236}">
                  <a16:creationId xmlns:a16="http://schemas.microsoft.com/office/drawing/2014/main" id="{946E9490-E7CA-45E3-903B-C996E1C8ECBF}"/>
                </a:ext>
              </a:extLst>
            </p:cNvPr>
            <p:cNvSpPr/>
            <p:nvPr/>
          </p:nvSpPr>
          <p:spPr>
            <a:xfrm>
              <a:off x="1752396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5</a:t>
              </a:r>
            </a:p>
          </p:txBody>
        </p:sp>
        <p:sp>
          <p:nvSpPr>
            <p:cNvPr id="51" name="56 Rectángulo">
              <a:extLst>
                <a:ext uri="{FF2B5EF4-FFF2-40B4-BE49-F238E27FC236}">
                  <a16:creationId xmlns:a16="http://schemas.microsoft.com/office/drawing/2014/main" id="{51B03CF5-712B-444E-8F01-FB48D7A3882B}"/>
                </a:ext>
              </a:extLst>
            </p:cNvPr>
            <p:cNvSpPr/>
            <p:nvPr/>
          </p:nvSpPr>
          <p:spPr>
            <a:xfrm>
              <a:off x="1032394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3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9A0D44CF-D2AD-4472-ACE1-9937905DA9E5}"/>
              </a:ext>
            </a:extLst>
          </p:cNvPr>
          <p:cNvGrpSpPr/>
          <p:nvPr/>
        </p:nvGrpSpPr>
        <p:grpSpPr>
          <a:xfrm>
            <a:off x="3074010" y="4162237"/>
            <a:ext cx="1080000" cy="1249588"/>
            <a:chOff x="2582772" y="3682515"/>
            <a:chExt cx="1080000" cy="1249588"/>
          </a:xfrm>
        </p:grpSpPr>
        <p:pic>
          <p:nvPicPr>
            <p:cNvPr id="53" name="Picture 4" descr="C:\Users\CRRuiz\Downloads\nurse.png">
              <a:extLst>
                <a:ext uri="{FF2B5EF4-FFF2-40B4-BE49-F238E27FC236}">
                  <a16:creationId xmlns:a16="http://schemas.microsoft.com/office/drawing/2014/main" id="{B7119389-8217-4EFF-9F5F-8F2819EB5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772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58 Rectángulo">
              <a:extLst>
                <a:ext uri="{FF2B5EF4-FFF2-40B4-BE49-F238E27FC236}">
                  <a16:creationId xmlns:a16="http://schemas.microsoft.com/office/drawing/2014/main" id="{AB89D85C-4C70-443D-A53E-9D2F76802EB5}"/>
                </a:ext>
              </a:extLst>
            </p:cNvPr>
            <p:cNvSpPr/>
            <p:nvPr/>
          </p:nvSpPr>
          <p:spPr>
            <a:xfrm>
              <a:off x="3302772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7</a:t>
              </a:r>
            </a:p>
          </p:txBody>
        </p:sp>
        <p:sp>
          <p:nvSpPr>
            <p:cNvPr id="55" name="59 Rectángulo">
              <a:extLst>
                <a:ext uri="{FF2B5EF4-FFF2-40B4-BE49-F238E27FC236}">
                  <a16:creationId xmlns:a16="http://schemas.microsoft.com/office/drawing/2014/main" id="{1D16DBF6-9874-4C26-A52B-3E3AC20AED85}"/>
                </a:ext>
              </a:extLst>
            </p:cNvPr>
            <p:cNvSpPr/>
            <p:nvPr/>
          </p:nvSpPr>
          <p:spPr>
            <a:xfrm>
              <a:off x="2602065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24DB46AD-9240-4902-AA1F-773C145EA032}"/>
              </a:ext>
            </a:extLst>
          </p:cNvPr>
          <p:cNvGrpSpPr/>
          <p:nvPr/>
        </p:nvGrpSpPr>
        <p:grpSpPr>
          <a:xfrm>
            <a:off x="4889252" y="4214014"/>
            <a:ext cx="1080000" cy="1249588"/>
            <a:chOff x="5927993" y="3682515"/>
            <a:chExt cx="1080000" cy="1249588"/>
          </a:xfrm>
        </p:grpSpPr>
        <p:pic>
          <p:nvPicPr>
            <p:cNvPr id="61" name="Picture 4" descr="C:\Users\CRRuiz\Downloads\first-aid-kit.png">
              <a:extLst>
                <a:ext uri="{FF2B5EF4-FFF2-40B4-BE49-F238E27FC236}">
                  <a16:creationId xmlns:a16="http://schemas.microsoft.com/office/drawing/2014/main" id="{1D7F4002-C9E3-411A-9309-671B6933B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7993" y="3767309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64 Rectángulo">
              <a:extLst>
                <a:ext uri="{FF2B5EF4-FFF2-40B4-BE49-F238E27FC236}">
                  <a16:creationId xmlns:a16="http://schemas.microsoft.com/office/drawing/2014/main" id="{2FEEE565-8B71-4638-8857-F4D302BDB922}"/>
                </a:ext>
              </a:extLst>
            </p:cNvPr>
            <p:cNvSpPr/>
            <p:nvPr/>
          </p:nvSpPr>
          <p:spPr>
            <a:xfrm>
              <a:off x="6647993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3" name="65 Rectángulo">
              <a:extLst>
                <a:ext uri="{FF2B5EF4-FFF2-40B4-BE49-F238E27FC236}">
                  <a16:creationId xmlns:a16="http://schemas.microsoft.com/office/drawing/2014/main" id="{1EBE3436-63AC-4470-BBC3-0250BE33A881}"/>
                </a:ext>
              </a:extLst>
            </p:cNvPr>
            <p:cNvSpPr/>
            <p:nvPr/>
          </p:nvSpPr>
          <p:spPr>
            <a:xfrm>
              <a:off x="5927993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88BBE573-6E24-4218-A359-80DB19F46327}"/>
              </a:ext>
            </a:extLst>
          </p:cNvPr>
          <p:cNvGrpSpPr/>
          <p:nvPr/>
        </p:nvGrpSpPr>
        <p:grpSpPr>
          <a:xfrm>
            <a:off x="6902254" y="4214014"/>
            <a:ext cx="1141871" cy="1249588"/>
            <a:chOff x="7524328" y="3682515"/>
            <a:chExt cx="1141871" cy="1249588"/>
          </a:xfrm>
        </p:grpSpPr>
        <p:pic>
          <p:nvPicPr>
            <p:cNvPr id="65" name="Picture 2" descr="C:\Users\CRRuiz\Downloads\certificate.png">
              <a:extLst>
                <a:ext uri="{FF2B5EF4-FFF2-40B4-BE49-F238E27FC236}">
                  <a16:creationId xmlns:a16="http://schemas.microsoft.com/office/drawing/2014/main" id="{25345E39-A4EF-4683-8758-F69F2A8DD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3789160"/>
              <a:ext cx="1080000" cy="10800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67 Rectángulo">
              <a:extLst>
                <a:ext uri="{FF2B5EF4-FFF2-40B4-BE49-F238E27FC236}">
                  <a16:creationId xmlns:a16="http://schemas.microsoft.com/office/drawing/2014/main" id="{0F294105-5034-4184-BFD6-BCBC47A79D63}"/>
                </a:ext>
              </a:extLst>
            </p:cNvPr>
            <p:cNvSpPr/>
            <p:nvPr/>
          </p:nvSpPr>
          <p:spPr>
            <a:xfrm>
              <a:off x="8306199" y="3682515"/>
              <a:ext cx="360000" cy="36004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7030A0"/>
                  </a:solidFill>
                  <a:latin typeface="Berlin Sans FB" pitchFamily="34" charset="0"/>
                </a:rPr>
                <a:t>0</a:t>
              </a:r>
            </a:p>
          </p:txBody>
        </p:sp>
        <p:sp>
          <p:nvSpPr>
            <p:cNvPr id="67" name="68 Rectángulo">
              <a:extLst>
                <a:ext uri="{FF2B5EF4-FFF2-40B4-BE49-F238E27FC236}">
                  <a16:creationId xmlns:a16="http://schemas.microsoft.com/office/drawing/2014/main" id="{E476D357-332A-439E-A4D1-78BA70B42AD0}"/>
                </a:ext>
              </a:extLst>
            </p:cNvPr>
            <p:cNvSpPr/>
            <p:nvPr/>
          </p:nvSpPr>
          <p:spPr>
            <a:xfrm>
              <a:off x="7586199" y="4572063"/>
              <a:ext cx="360000" cy="360040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dirty="0">
                  <a:solidFill>
                    <a:srgbClr val="002060"/>
                  </a:solidFill>
                  <a:latin typeface="Berlin Sans FB" pitchFamily="34" charset="0"/>
                </a:rPr>
                <a:t>1</a:t>
              </a:r>
            </a:p>
          </p:txBody>
        </p:sp>
      </p:grpSp>
      <p:pic>
        <p:nvPicPr>
          <p:cNvPr id="68" name="Imagen 67">
            <a:extLst>
              <a:ext uri="{FF2B5EF4-FFF2-40B4-BE49-F238E27FC236}">
                <a16:creationId xmlns:a16="http://schemas.microsoft.com/office/drawing/2014/main" id="{77B67A43-940F-4D45-96CE-6D197D5638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326" y="3380791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28 CuadroTexto">
            <a:extLst>
              <a:ext uri="{FF2B5EF4-FFF2-40B4-BE49-F238E27FC236}">
                <a16:creationId xmlns:a16="http://schemas.microsoft.com/office/drawing/2014/main" id="{BDBC3053-F68E-4381-9460-EBD05CA4EE6C}"/>
              </a:ext>
            </a:extLst>
          </p:cNvPr>
          <p:cNvSpPr txBox="1"/>
          <p:nvPr/>
        </p:nvSpPr>
        <p:spPr>
          <a:xfrm>
            <a:off x="1202289" y="33143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72" name="28 CuadroTexto">
            <a:extLst>
              <a:ext uri="{FF2B5EF4-FFF2-40B4-BE49-F238E27FC236}">
                <a16:creationId xmlns:a16="http://schemas.microsoft.com/office/drawing/2014/main" id="{9BD1AC3B-65F2-4776-B236-77CABCFAA13D}"/>
              </a:ext>
            </a:extLst>
          </p:cNvPr>
          <p:cNvSpPr txBox="1"/>
          <p:nvPr/>
        </p:nvSpPr>
        <p:spPr>
          <a:xfrm>
            <a:off x="2951492" y="3314189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sp>
        <p:nvSpPr>
          <p:cNvPr id="73" name="28 CuadroTexto">
            <a:extLst>
              <a:ext uri="{FF2B5EF4-FFF2-40B4-BE49-F238E27FC236}">
                <a16:creationId xmlns:a16="http://schemas.microsoft.com/office/drawing/2014/main" id="{B21ECC90-5C8C-451E-B484-66F22A99F01E}"/>
              </a:ext>
            </a:extLst>
          </p:cNvPr>
          <p:cNvSpPr txBox="1"/>
          <p:nvPr/>
        </p:nvSpPr>
        <p:spPr>
          <a:xfrm>
            <a:off x="4959414" y="33141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Rayos X</a:t>
            </a:r>
          </a:p>
        </p:txBody>
      </p:sp>
      <p:sp>
        <p:nvSpPr>
          <p:cNvPr id="74" name="28 CuadroTexto">
            <a:extLst>
              <a:ext uri="{FF2B5EF4-FFF2-40B4-BE49-F238E27FC236}">
                <a16:creationId xmlns:a16="http://schemas.microsoft.com/office/drawing/2014/main" id="{0DC7B8B9-CAC6-475E-BF26-A791E8FF55AE}"/>
              </a:ext>
            </a:extLst>
          </p:cNvPr>
          <p:cNvSpPr txBox="1"/>
          <p:nvPr/>
        </p:nvSpPr>
        <p:spPr>
          <a:xfrm>
            <a:off x="6668803" y="331418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Ultrasonografía</a:t>
            </a:r>
          </a:p>
        </p:txBody>
      </p:sp>
      <p:sp>
        <p:nvSpPr>
          <p:cNvPr id="75" name="28 CuadroTexto">
            <a:extLst>
              <a:ext uri="{FF2B5EF4-FFF2-40B4-BE49-F238E27FC236}">
                <a16:creationId xmlns:a16="http://schemas.microsoft.com/office/drawing/2014/main" id="{60FD77DF-BDDE-417C-B35C-E3FF706A56FE}"/>
              </a:ext>
            </a:extLst>
          </p:cNvPr>
          <p:cNvSpPr txBox="1"/>
          <p:nvPr/>
        </p:nvSpPr>
        <p:spPr>
          <a:xfrm>
            <a:off x="1270420" y="5532121"/>
            <a:ext cx="1013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76" name="28 CuadroTexto">
            <a:extLst>
              <a:ext uri="{FF2B5EF4-FFF2-40B4-BE49-F238E27FC236}">
                <a16:creationId xmlns:a16="http://schemas.microsoft.com/office/drawing/2014/main" id="{E8E90CAC-683B-4455-8989-46866991ECAF}"/>
              </a:ext>
            </a:extLst>
          </p:cNvPr>
          <p:cNvSpPr txBox="1"/>
          <p:nvPr/>
        </p:nvSpPr>
        <p:spPr>
          <a:xfrm>
            <a:off x="2991887" y="5535539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D0525629-2855-40F2-A2FB-36E72CCACDEF}"/>
              </a:ext>
            </a:extLst>
          </p:cNvPr>
          <p:cNvSpPr txBox="1"/>
          <p:nvPr/>
        </p:nvSpPr>
        <p:spPr>
          <a:xfrm>
            <a:off x="4875256" y="558731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1ECBF573-5055-4546-87E6-F9ED11984C0C}"/>
              </a:ext>
            </a:extLst>
          </p:cNvPr>
          <p:cNvSpPr txBox="1"/>
          <p:nvPr/>
        </p:nvSpPr>
        <p:spPr>
          <a:xfrm>
            <a:off x="6779408" y="558731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Calidad total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50E95BFF-239D-4B08-A2BD-098BFEC458FB}"/>
              </a:ext>
            </a:extLst>
          </p:cNvPr>
          <p:cNvSpPr txBox="1"/>
          <p:nvPr/>
        </p:nvSpPr>
        <p:spPr>
          <a:xfrm>
            <a:off x="9598111" y="4548924"/>
            <a:ext cx="91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Clientes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E2777342-1018-407F-9930-0A59849AA5B8}"/>
              </a:ext>
            </a:extLst>
          </p:cNvPr>
          <p:cNvSpPr/>
          <p:nvPr/>
        </p:nvSpPr>
        <p:spPr>
          <a:xfrm>
            <a:off x="9334326" y="2857114"/>
            <a:ext cx="1440000" cy="360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161, 645</a:t>
            </a:r>
          </a:p>
        </p:txBody>
      </p:sp>
    </p:spTree>
    <p:extLst>
      <p:ext uri="{BB962C8B-B14F-4D97-AF65-F5344CB8AC3E}">
        <p14:creationId xmlns:p14="http://schemas.microsoft.com/office/powerpoint/2010/main" val="25143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C1095C-75F7-4D5E-AEE6-6760AEF0CDAF}"/>
              </a:ext>
            </a:extLst>
          </p:cNvPr>
          <p:cNvGrpSpPr/>
          <p:nvPr/>
        </p:nvGrpSpPr>
        <p:grpSpPr>
          <a:xfrm>
            <a:off x="5196000" y="2828052"/>
            <a:ext cx="1800000" cy="1800000"/>
            <a:chOff x="7158415" y="3676537"/>
            <a:chExt cx="1800000" cy="180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AA733B2-3EA0-4B2C-B1DF-D2BB3E9A908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1583136-A1A0-41A6-9C98-828E75A4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3735080-8EC1-49F4-A11E-9D54FC015579}"/>
              </a:ext>
            </a:extLst>
          </p:cNvPr>
          <p:cNvGrpSpPr/>
          <p:nvPr/>
        </p:nvGrpSpPr>
        <p:grpSpPr>
          <a:xfrm>
            <a:off x="1452863" y="2835631"/>
            <a:ext cx="1800000" cy="1800000"/>
            <a:chOff x="1223493" y="2835631"/>
            <a:chExt cx="1800000" cy="1800000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0E20E7EE-210A-475C-9FDC-6D2773E81CED}"/>
                </a:ext>
              </a:extLst>
            </p:cNvPr>
            <p:cNvSpPr/>
            <p:nvPr/>
          </p:nvSpPr>
          <p:spPr>
            <a:xfrm>
              <a:off x="1223493" y="2835631"/>
              <a:ext cx="1800000" cy="180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Picture 2" descr="C:\Users\CRRuiz\Downloads\database.png">
              <a:extLst>
                <a:ext uri="{FF2B5EF4-FFF2-40B4-BE49-F238E27FC236}">
                  <a16:creationId xmlns:a16="http://schemas.microsoft.com/office/drawing/2014/main" id="{3D1145F6-893B-4DD4-BB1A-823D1B0E4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888" y="3098052"/>
              <a:ext cx="1260000" cy="12600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áfico 7">
            <a:extLst>
              <a:ext uri="{FF2B5EF4-FFF2-40B4-BE49-F238E27FC236}">
                <a16:creationId xmlns:a16="http://schemas.microsoft.com/office/drawing/2014/main" id="{931EC404-C94F-483C-B628-FB027D0D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458" y="2835631"/>
            <a:ext cx="1800000" cy="1800000"/>
          </a:xfrm>
          <a:prstGeom prst="rect">
            <a:avLst/>
          </a:prstGeom>
        </p:spPr>
      </p:pic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522347" y="4898052"/>
            <a:ext cx="1661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Migración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Base de datos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242243" y="4898052"/>
            <a:ext cx="1707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Generalidades</a:t>
            </a:r>
          </a:p>
        </p:txBody>
      </p:sp>
      <p:sp>
        <p:nvSpPr>
          <p:cNvPr id="13" name="28 CuadroTexto">
            <a:extLst>
              <a:ext uri="{FF2B5EF4-FFF2-40B4-BE49-F238E27FC236}">
                <a16:creationId xmlns:a16="http://schemas.microsoft.com/office/drawing/2014/main" id="{24AF85FD-1004-4429-A0EE-A4C892043856}"/>
              </a:ext>
            </a:extLst>
          </p:cNvPr>
          <p:cNvSpPr txBox="1"/>
          <p:nvPr/>
        </p:nvSpPr>
        <p:spPr>
          <a:xfrm>
            <a:off x="8796000" y="4898052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90E57AE-FEA7-4965-80E9-4B5C56C73270}"/>
              </a:ext>
            </a:extLst>
          </p:cNvPr>
          <p:cNvGrpSpPr/>
          <p:nvPr/>
        </p:nvGrpSpPr>
        <p:grpSpPr>
          <a:xfrm>
            <a:off x="1452863" y="2115631"/>
            <a:ext cx="720000" cy="720000"/>
            <a:chOff x="3649621" y="2090205"/>
            <a:chExt cx="720000" cy="72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3A9CD632-8F79-45FE-BFA5-7E3612066836}"/>
                </a:ext>
              </a:extLst>
            </p:cNvPr>
            <p:cNvSpPr/>
            <p:nvPr/>
          </p:nvSpPr>
          <p:spPr>
            <a:xfrm>
              <a:off x="3649621" y="2090205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7C92F5D-B07A-4A6C-81CC-38DDE20D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60563" y="2188268"/>
              <a:ext cx="523875" cy="523875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C4C10D6-C93B-473E-A9EC-4F1B8D939624}"/>
              </a:ext>
            </a:extLst>
          </p:cNvPr>
          <p:cNvGrpSpPr/>
          <p:nvPr/>
        </p:nvGrpSpPr>
        <p:grpSpPr>
          <a:xfrm>
            <a:off x="2539116" y="2115631"/>
            <a:ext cx="720000" cy="720000"/>
            <a:chOff x="3670817" y="2638336"/>
            <a:chExt cx="720000" cy="72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3C67446-1DB2-4BB7-B68B-D57C7D0A07BE}"/>
                </a:ext>
              </a:extLst>
            </p:cNvPr>
            <p:cNvSpPr/>
            <p:nvPr/>
          </p:nvSpPr>
          <p:spPr>
            <a:xfrm>
              <a:off x="3670817" y="2638336"/>
              <a:ext cx="720000" cy="72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F8E1776-550B-4250-895C-06917F3F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68017" y="2735536"/>
              <a:ext cx="525600" cy="525600"/>
            </a:xfrm>
            <a:prstGeom prst="rect">
              <a:avLst/>
            </a:prstGeom>
          </p:spPr>
        </p:pic>
      </p:grpSp>
      <p:pic>
        <p:nvPicPr>
          <p:cNvPr id="21" name="Gráfico 20">
            <a:extLst>
              <a:ext uri="{FF2B5EF4-FFF2-40B4-BE49-F238E27FC236}">
                <a16:creationId xmlns:a16="http://schemas.microsoft.com/office/drawing/2014/main" id="{FF031223-0C59-49F5-A87C-C9C542516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6000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7435E74A-FC5F-4F4B-B957-D3178559E3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36000" y="188305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3" descr="C:\Users\CRRuiz\Downloads\question (1).png">
            <a:extLst>
              <a:ext uri="{FF2B5EF4-FFF2-40B4-BE49-F238E27FC236}">
                <a16:creationId xmlns:a16="http://schemas.microsoft.com/office/drawing/2014/main" id="{58C9CD6D-766A-475C-95C1-8C2136C3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2104564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36000" y="2142908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3" descr="C:\Users\CRRuiz\Downloads\hospital (1).png">
            <a:extLst>
              <a:ext uri="{FF2B5EF4-FFF2-40B4-BE49-F238E27FC236}">
                <a16:creationId xmlns:a16="http://schemas.microsoft.com/office/drawing/2014/main" id="{898E0C18-5F68-48FD-8E9C-87CC38AA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042" y="1883052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8A190DF9-5C16-4B10-8C9E-EA7BC6395BAC}"/>
              </a:ext>
            </a:extLst>
          </p:cNvPr>
          <p:cNvGrpSpPr/>
          <p:nvPr/>
        </p:nvGrpSpPr>
        <p:grpSpPr>
          <a:xfrm>
            <a:off x="10254084" y="2142908"/>
            <a:ext cx="720000" cy="720000"/>
            <a:chOff x="5483510" y="836125"/>
            <a:chExt cx="720000" cy="72000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F89F9BD-87CB-46C6-8CC1-6ECD2DC63951}"/>
                </a:ext>
              </a:extLst>
            </p:cNvPr>
            <p:cNvSpPr/>
            <p:nvPr/>
          </p:nvSpPr>
          <p:spPr>
            <a:xfrm>
              <a:off x="5483510" y="836125"/>
              <a:ext cx="720000" cy="72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3D98D6F2-5332-46B9-A671-64AF5F24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84927" y="924663"/>
              <a:ext cx="542925" cy="542925"/>
            </a:xfrm>
            <a:prstGeom prst="rect">
              <a:avLst/>
            </a:prstGeom>
          </p:spPr>
        </p:pic>
      </p:grpSp>
      <p:pic>
        <p:nvPicPr>
          <p:cNvPr id="30" name="Imagen 29">
            <a:extLst>
              <a:ext uri="{FF2B5EF4-FFF2-40B4-BE49-F238E27FC236}">
                <a16:creationId xmlns:a16="http://schemas.microsoft.com/office/drawing/2014/main" id="{F2C46462-F7A0-4748-8654-5CFCD267384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243052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909399C-68AA-4D89-AB0B-234BD5C6716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2" y="2464564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654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 descr="C:\Users\CRRuiz\Downloads\nurse.png">
            <a:extLst>
              <a:ext uri="{FF2B5EF4-FFF2-40B4-BE49-F238E27FC236}">
                <a16:creationId xmlns:a16="http://schemas.microsoft.com/office/drawing/2014/main" id="{D9855DE1-B75E-44B4-900B-0D734AD9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63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96012A9-99C7-4984-9233-7C5866C18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349" t="9611" r="-251" b="11486"/>
          <a:stretch/>
        </p:blipFill>
        <p:spPr>
          <a:xfrm>
            <a:off x="6631795" y="2093497"/>
            <a:ext cx="720000" cy="72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34B02CD6-98F7-4119-A8C9-FDF9FB6ED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905" y="18763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C0A38FA1-302E-4838-AEEC-F80E41FEF3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015" y="2115631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16" descr="C:\Users\CRRuiz\Downloads\microscope (2).png">
            <a:extLst>
              <a:ext uri="{FF2B5EF4-FFF2-40B4-BE49-F238E27FC236}">
                <a16:creationId xmlns:a16="http://schemas.microsoft.com/office/drawing/2014/main" id="{F1C92431-C9E1-4A5B-9585-265044EC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197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CRRuiz\Downloads\reception.png">
            <a:extLst>
              <a:ext uri="{FF2B5EF4-FFF2-40B4-BE49-F238E27FC236}">
                <a16:creationId xmlns:a16="http://schemas.microsoft.com/office/drawing/2014/main" id="{ED96EE88-7390-48EE-BDF7-7062DDC5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19" y="2835631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1695839" y="4898914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2" name="28 CuadroTexto">
            <a:extLst>
              <a:ext uri="{FF2B5EF4-FFF2-40B4-BE49-F238E27FC236}">
                <a16:creationId xmlns:a16="http://schemas.microsoft.com/office/drawing/2014/main" id="{DA334B50-139C-4CD5-9352-6A98BBA34F48}"/>
              </a:ext>
            </a:extLst>
          </p:cNvPr>
          <p:cNvSpPr txBox="1"/>
          <p:nvPr/>
        </p:nvSpPr>
        <p:spPr>
          <a:xfrm>
            <a:off x="5368884" y="4898052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clínico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F00F61E-E342-4620-8209-57B636CA75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7845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9DFEE19-5731-4F96-A066-BF6489F828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6470" y="2204942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06E63B7-C055-4D53-BFC7-820AAB0944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5232" y="2863770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CD85381B-9F09-481F-81A6-94771DE01EB3}"/>
              </a:ext>
            </a:extLst>
          </p:cNvPr>
          <p:cNvGrpSpPr/>
          <p:nvPr/>
        </p:nvGrpSpPr>
        <p:grpSpPr>
          <a:xfrm>
            <a:off x="2013515" y="1983990"/>
            <a:ext cx="720000" cy="720000"/>
            <a:chOff x="3464417" y="3271234"/>
            <a:chExt cx="720000" cy="720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FA3DD31-415F-4F75-AF48-C36E9E71BF74}"/>
                </a:ext>
              </a:extLst>
            </p:cNvPr>
            <p:cNvSpPr/>
            <p:nvPr/>
          </p:nvSpPr>
          <p:spPr>
            <a:xfrm>
              <a:off x="3464417" y="3271234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1" name="Picture 4" descr="C:\Users\CRRuiz\Downloads\notebook.png">
              <a:extLst>
                <a:ext uri="{FF2B5EF4-FFF2-40B4-BE49-F238E27FC236}">
                  <a16:creationId xmlns:a16="http://schemas.microsoft.com/office/drawing/2014/main" id="{E3A92BC6-5FC9-4251-AE29-AD8841D5E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461" y="3390034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15 Grupo">
            <a:extLst>
              <a:ext uri="{FF2B5EF4-FFF2-40B4-BE49-F238E27FC236}">
                <a16:creationId xmlns:a16="http://schemas.microsoft.com/office/drawing/2014/main" id="{52786DD2-8DCA-42B3-9B0D-09E29352C231}"/>
              </a:ext>
            </a:extLst>
          </p:cNvPr>
          <p:cNvGrpSpPr/>
          <p:nvPr/>
        </p:nvGrpSpPr>
        <p:grpSpPr>
          <a:xfrm>
            <a:off x="2830560" y="2204942"/>
            <a:ext cx="720000" cy="720000"/>
            <a:chOff x="4166708" y="4777816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16 Elipse">
              <a:extLst>
                <a:ext uri="{FF2B5EF4-FFF2-40B4-BE49-F238E27FC236}">
                  <a16:creationId xmlns:a16="http://schemas.microsoft.com/office/drawing/2014/main" id="{EA9F6675-5C35-454E-AF58-11E45EEC0F1E}"/>
                </a:ext>
              </a:extLst>
            </p:cNvPr>
            <p:cNvSpPr/>
            <p:nvPr/>
          </p:nvSpPr>
          <p:spPr>
            <a:xfrm>
              <a:off x="4166708" y="4777816"/>
              <a:ext cx="1080000" cy="108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pic>
          <p:nvPicPr>
            <p:cNvPr id="36" name="Picture 7" descr="C:\Users\CRRuiz\Downloads\stretcher.png">
              <a:extLst>
                <a:ext uri="{FF2B5EF4-FFF2-40B4-BE49-F238E27FC236}">
                  <a16:creationId xmlns:a16="http://schemas.microsoft.com/office/drawing/2014/main" id="{DD896EE4-FECE-4EFC-B0C6-826695C8D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16" y="4958262"/>
              <a:ext cx="720240" cy="72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23CF2224-2E95-4A81-92BA-76704B45A8CC}"/>
              </a:ext>
            </a:extLst>
          </p:cNvPr>
          <p:cNvGrpSpPr/>
          <p:nvPr/>
        </p:nvGrpSpPr>
        <p:grpSpPr>
          <a:xfrm>
            <a:off x="3285220" y="2863770"/>
            <a:ext cx="720000" cy="720000"/>
            <a:chOff x="3162146" y="3700797"/>
            <a:chExt cx="720000" cy="72000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08AB42D-4647-4CAF-930A-6C8D04EC424E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7" name="Picture 5" descr="C:\Users\CRRuiz\Downloads\bed.png">
              <a:extLst>
                <a:ext uri="{FF2B5EF4-FFF2-40B4-BE49-F238E27FC236}">
                  <a16:creationId xmlns:a16="http://schemas.microsoft.com/office/drawing/2014/main" id="{E57554A9-A3C2-4EBC-9E8C-01A6A4AAC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F9D1B81F-0451-4117-A7A2-E1E18C93E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27393" y="370165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9022025" y="4898052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6F16EB0-06E5-44AF-9378-E08AA1F044D5}"/>
              </a:ext>
            </a:extLst>
          </p:cNvPr>
          <p:cNvGrpSpPr/>
          <p:nvPr/>
        </p:nvGrpSpPr>
        <p:grpSpPr>
          <a:xfrm>
            <a:off x="8826963" y="2093497"/>
            <a:ext cx="720000" cy="720000"/>
            <a:chOff x="7371058" y="4203897"/>
            <a:chExt cx="720000" cy="72000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A03D1B8-2B33-4C73-A983-1ADC016A4DF4}"/>
                </a:ext>
              </a:extLst>
            </p:cNvPr>
            <p:cNvSpPr/>
            <p:nvPr/>
          </p:nvSpPr>
          <p:spPr>
            <a:xfrm>
              <a:off x="7371058" y="4203897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C6AB33AF-0425-4FCB-9BF8-8633D6DAB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489858" y="4322697"/>
              <a:ext cx="482400" cy="482400"/>
            </a:xfrm>
            <a:prstGeom prst="rect">
              <a:avLst/>
            </a:prstGeom>
          </p:spPr>
        </p:pic>
      </p:grpSp>
      <p:pic>
        <p:nvPicPr>
          <p:cNvPr id="54" name="Gráfico 53">
            <a:extLst>
              <a:ext uri="{FF2B5EF4-FFF2-40B4-BE49-F238E27FC236}">
                <a16:creationId xmlns:a16="http://schemas.microsoft.com/office/drawing/2014/main" id="{ECA12C74-0194-4162-93C2-AB7A0630D1B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06963" y="208539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2F997F0-E299-47D1-BFD1-F5739B67451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5" y="4062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065EACD-1C58-453B-8934-1BE003C6968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91" y="235683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0046F93-D5EA-41D7-9B14-E8209D3C1B6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617" y="256419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AB92C20-B789-432B-8357-802334CE605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7" y="328961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DC617858-4C3A-4D20-926A-6631E60D960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93" y="4061659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A77ECD0-4D7A-48D8-B596-FE09B0CE12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97" y="249776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0DE8CCD-C1FF-4C0A-BBFD-047EAB95E38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81" y="2227330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71831D7D-B7E5-4EA3-8DE7-A39DB22B01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97" y="24534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05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3BE2D60C-83AB-45D5-9CD3-7916AAEE298A}"/>
              </a:ext>
            </a:extLst>
          </p:cNvPr>
          <p:cNvGrpSpPr/>
          <p:nvPr/>
        </p:nvGrpSpPr>
        <p:grpSpPr>
          <a:xfrm>
            <a:off x="8026648" y="2077319"/>
            <a:ext cx="720000" cy="720000"/>
            <a:chOff x="5774350" y="3246349"/>
            <a:chExt cx="720000" cy="720000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2E641263-E06F-4F28-A4BC-B4D4AF44206D}"/>
                </a:ext>
              </a:extLst>
            </p:cNvPr>
            <p:cNvSpPr/>
            <p:nvPr/>
          </p:nvSpPr>
          <p:spPr>
            <a:xfrm>
              <a:off x="5774350" y="3246349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0" name="Picture 2" descr="C:\Users\CRRuiz\Downloads\basket.png">
              <a:extLst>
                <a:ext uri="{FF2B5EF4-FFF2-40B4-BE49-F238E27FC236}">
                  <a16:creationId xmlns:a16="http://schemas.microsoft.com/office/drawing/2014/main" id="{CF603A2C-EFD6-4443-B2BA-6144E8618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3322151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Gráfico 50">
            <a:extLst>
              <a:ext uri="{FF2B5EF4-FFF2-40B4-BE49-F238E27FC236}">
                <a16:creationId xmlns:a16="http://schemas.microsoft.com/office/drawing/2014/main" id="{3258C8B7-3B83-4708-B0D1-FDDC6875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648" y="207731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" descr="C:\Users\CRRuiz\Downloads\first-aid-kit.png">
            <a:extLst>
              <a:ext uri="{FF2B5EF4-FFF2-40B4-BE49-F238E27FC236}">
                <a16:creationId xmlns:a16="http://schemas.microsoft.com/office/drawing/2014/main" id="{9128657F-8D2C-4B1F-87D0-0C6D12665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48" y="2812435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CRRuiz\Downloads\doctor.png">
            <a:extLst>
              <a:ext uri="{FF2B5EF4-FFF2-40B4-BE49-F238E27FC236}">
                <a16:creationId xmlns:a16="http://schemas.microsoft.com/office/drawing/2014/main" id="{B11FE856-4B3F-4F92-962D-EE637824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8" y="2813497"/>
            <a:ext cx="1800000" cy="180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C:\Users\CRRuiz\Downloads\checked (1).png">
            <a:extLst>
              <a:ext uri="{FF2B5EF4-FFF2-40B4-BE49-F238E27FC236}">
                <a16:creationId xmlns:a16="http://schemas.microsoft.com/office/drawing/2014/main" id="{0BEF263B-315E-4762-89FF-3837844AF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Alcances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1" name="28 CuadroTexto">
            <a:extLst>
              <a:ext uri="{FF2B5EF4-FFF2-40B4-BE49-F238E27FC236}">
                <a16:creationId xmlns:a16="http://schemas.microsoft.com/office/drawing/2014/main" id="{328719E8-0D21-42E0-B078-B92D33605DCA}"/>
              </a:ext>
            </a:extLst>
          </p:cNvPr>
          <p:cNvSpPr txBox="1"/>
          <p:nvPr/>
        </p:nvSpPr>
        <p:spPr>
          <a:xfrm>
            <a:off x="2915798" y="4875718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Médica</a:t>
            </a:r>
          </a:p>
        </p:txBody>
      </p:sp>
      <p:sp>
        <p:nvSpPr>
          <p:cNvPr id="46" name="28 CuadroTexto">
            <a:extLst>
              <a:ext uri="{FF2B5EF4-FFF2-40B4-BE49-F238E27FC236}">
                <a16:creationId xmlns:a16="http://schemas.microsoft.com/office/drawing/2014/main" id="{AC9F086E-3C7A-4719-BE83-49568C33A153}"/>
              </a:ext>
            </a:extLst>
          </p:cNvPr>
          <p:cNvSpPr txBox="1"/>
          <p:nvPr/>
        </p:nvSpPr>
        <p:spPr>
          <a:xfrm>
            <a:off x="7219455" y="4874856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7C7EC42-8562-49E5-AE39-D65A7C5A1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6448" y="2096234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3B9B08B2-478F-4396-B79F-1BB44849C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0706" y="1847039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B1D6CCA-C2AD-40BB-A239-BE499E031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38469" y="2092435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50AD2104-897F-4CEC-82B5-2EE0FA9EAB5B}"/>
              </a:ext>
            </a:extLst>
          </p:cNvPr>
          <p:cNvGrpSpPr/>
          <p:nvPr/>
        </p:nvGrpSpPr>
        <p:grpSpPr>
          <a:xfrm>
            <a:off x="6226648" y="2635845"/>
            <a:ext cx="720000" cy="720000"/>
            <a:chOff x="5805448" y="2422203"/>
            <a:chExt cx="720000" cy="72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F3F2628-EBAC-4C3C-904D-3AE4685946FA}"/>
                </a:ext>
              </a:extLst>
            </p:cNvPr>
            <p:cNvSpPr/>
            <p:nvPr/>
          </p:nvSpPr>
          <p:spPr>
            <a:xfrm>
              <a:off x="5805448" y="2422203"/>
              <a:ext cx="720000" cy="720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8" name="Picture 6" descr="C:\Users\CRRuiz\Downloads\drugs.png">
              <a:extLst>
                <a:ext uri="{FF2B5EF4-FFF2-40B4-BE49-F238E27FC236}">
                  <a16:creationId xmlns:a16="http://schemas.microsoft.com/office/drawing/2014/main" id="{FF43B5E1-B737-429E-886C-7208FD673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019" y="2522789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3ACA2525-E6A9-46B6-B195-B23A7C194377}"/>
              </a:ext>
            </a:extLst>
          </p:cNvPr>
          <p:cNvGrpSpPr/>
          <p:nvPr/>
        </p:nvGrpSpPr>
        <p:grpSpPr>
          <a:xfrm>
            <a:off x="8746648" y="2635845"/>
            <a:ext cx="720000" cy="720000"/>
            <a:chOff x="5774350" y="4197476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D6E6AE08-18A5-47F8-870F-893468CD7283}"/>
                </a:ext>
              </a:extLst>
            </p:cNvPr>
            <p:cNvSpPr/>
            <p:nvPr/>
          </p:nvSpPr>
          <p:spPr>
            <a:xfrm>
              <a:off x="5774350" y="4197476"/>
              <a:ext cx="720000" cy="720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9" name="Picture 2" descr="C:\Users\CRRuiz\Downloads\shopping-cart.png">
              <a:extLst>
                <a:ext uri="{FF2B5EF4-FFF2-40B4-BE49-F238E27FC236}">
                  <a16:creationId xmlns:a16="http://schemas.microsoft.com/office/drawing/2014/main" id="{F3B25AD3-EF89-4128-8E49-4C5F4A3F0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150" y="4355447"/>
              <a:ext cx="482400" cy="48240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6F69CF33-5628-405F-9A17-0ADAD6187E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30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BC404D5-6F98-44DF-A155-34C9446729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48" y="300186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2E062DC-6C65-4205-948A-E2E7A728C5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4FC9F6-B4F1-41D0-B7A5-E99A8ADF7C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8" y="245243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37972D3-433C-4DE7-B1EB-06728E4F18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48" y="2995845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66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A098BD3-A443-4D7E-95D4-C71DBB483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Agenda</a:t>
            </a:r>
          </a:p>
        </p:txBody>
      </p:sp>
      <p:pic>
        <p:nvPicPr>
          <p:cNvPr id="9" name="Picture 2" descr="C:\Users\CRRuiz\Downloads\stats.png">
            <a:extLst>
              <a:ext uri="{FF2B5EF4-FFF2-40B4-BE49-F238E27FC236}">
                <a16:creationId xmlns:a16="http://schemas.microsoft.com/office/drawing/2014/main" id="{86EA779F-2590-456A-A9E4-3B2A701A8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1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CRRuiz\Downloads\hospital (1).png">
            <a:extLst>
              <a:ext uri="{FF2B5EF4-FFF2-40B4-BE49-F238E27FC236}">
                <a16:creationId xmlns:a16="http://schemas.microsoft.com/office/drawing/2014/main" id="{14F5C34F-A008-48FD-B9A2-A7839A49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9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CRRuiz\Downloads\question (1).png">
            <a:extLst>
              <a:ext uri="{FF2B5EF4-FFF2-40B4-BE49-F238E27FC236}">
                <a16:creationId xmlns:a16="http://schemas.microsoft.com/office/drawing/2014/main" id="{32B52271-EFC0-4F1E-A61F-CE12B0C8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47" y="20035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96C375-FB72-4162-BDC9-A90D5F325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24" y="200359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5" descr="C:\Users\CRRuiz\Downloads\statistics.png">
            <a:extLst>
              <a:ext uri="{FF2B5EF4-FFF2-40B4-BE49-F238E27FC236}">
                <a16:creationId xmlns:a16="http://schemas.microsoft.com/office/drawing/2014/main" id="{2E10A94A-473F-4C46-B072-AB76AA95E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6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CRRuiz\Downloads\checked (1).png">
            <a:extLst>
              <a:ext uri="{FF2B5EF4-FFF2-40B4-BE49-F238E27FC236}">
                <a16:creationId xmlns:a16="http://schemas.microsoft.com/office/drawing/2014/main" id="{404354DE-D1FD-4D9D-8E3D-2280EB02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689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CRRuiz\Downloads\target (1).png">
            <a:extLst>
              <a:ext uri="{FF2B5EF4-FFF2-40B4-BE49-F238E27FC236}">
                <a16:creationId xmlns:a16="http://schemas.microsoft.com/office/drawing/2014/main" id="{52053713-11AF-4742-BBEF-88DCACBE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888" y="4182658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6 CuadroTexto">
            <a:extLst>
              <a:ext uri="{FF2B5EF4-FFF2-40B4-BE49-F238E27FC236}">
                <a16:creationId xmlns:a16="http://schemas.microsoft.com/office/drawing/2014/main" id="{64AAB1DA-D4A4-427F-8693-15AA99C9ACF2}"/>
              </a:ext>
            </a:extLst>
          </p:cNvPr>
          <p:cNvSpPr txBox="1"/>
          <p:nvPr/>
        </p:nvSpPr>
        <p:spPr>
          <a:xfrm>
            <a:off x="4017364" y="3166812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Situación actual</a:t>
            </a:r>
          </a:p>
        </p:txBody>
      </p:sp>
      <p:sp>
        <p:nvSpPr>
          <p:cNvPr id="17" name="28 CuadroTexto">
            <a:extLst>
              <a:ext uri="{FF2B5EF4-FFF2-40B4-BE49-F238E27FC236}">
                <a16:creationId xmlns:a16="http://schemas.microsoft.com/office/drawing/2014/main" id="{CD9824A5-B08B-44BB-ABFA-6A28DA83EA57}"/>
              </a:ext>
            </a:extLst>
          </p:cNvPr>
          <p:cNvSpPr txBox="1"/>
          <p:nvPr/>
        </p:nvSpPr>
        <p:spPr>
          <a:xfrm>
            <a:off x="2284227" y="5345877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18" name="29 CuadroTexto">
            <a:extLst>
              <a:ext uri="{FF2B5EF4-FFF2-40B4-BE49-F238E27FC236}">
                <a16:creationId xmlns:a16="http://schemas.microsoft.com/office/drawing/2014/main" id="{35640D92-9DD5-4599-9B39-B232E3A0B96B}"/>
              </a:ext>
            </a:extLst>
          </p:cNvPr>
          <p:cNvSpPr txBox="1"/>
          <p:nvPr/>
        </p:nvSpPr>
        <p:spPr>
          <a:xfrm>
            <a:off x="4422228" y="5351882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Justificación</a:t>
            </a:r>
          </a:p>
        </p:txBody>
      </p:sp>
      <p:sp>
        <p:nvSpPr>
          <p:cNvPr id="19" name="31 CuadroTexto">
            <a:extLst>
              <a:ext uri="{FF2B5EF4-FFF2-40B4-BE49-F238E27FC236}">
                <a16:creationId xmlns:a16="http://schemas.microsoft.com/office/drawing/2014/main" id="{5B7B0B0A-7A05-4870-A5C0-ADA867176ED7}"/>
              </a:ext>
            </a:extLst>
          </p:cNvPr>
          <p:cNvSpPr txBox="1"/>
          <p:nvPr/>
        </p:nvSpPr>
        <p:spPr>
          <a:xfrm>
            <a:off x="6844705" y="5351882"/>
            <a:ext cx="1091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Alcances</a:t>
            </a:r>
          </a:p>
        </p:txBody>
      </p:sp>
      <p:sp>
        <p:nvSpPr>
          <p:cNvPr id="20" name="16 CuadroTexto">
            <a:extLst>
              <a:ext uri="{FF2B5EF4-FFF2-40B4-BE49-F238E27FC236}">
                <a16:creationId xmlns:a16="http://schemas.microsoft.com/office/drawing/2014/main" id="{EDD1453E-6E77-4231-8217-4D75938A9DA8}"/>
              </a:ext>
            </a:extLst>
          </p:cNvPr>
          <p:cNvSpPr txBox="1"/>
          <p:nvPr/>
        </p:nvSpPr>
        <p:spPr>
          <a:xfrm>
            <a:off x="8873253" y="5351882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Factibilidad</a:t>
            </a:r>
          </a:p>
        </p:txBody>
      </p:sp>
      <p:sp>
        <p:nvSpPr>
          <p:cNvPr id="21" name="16 CuadroTexto">
            <a:extLst>
              <a:ext uri="{FF2B5EF4-FFF2-40B4-BE49-F238E27FC236}">
                <a16:creationId xmlns:a16="http://schemas.microsoft.com/office/drawing/2014/main" id="{B1EB6C67-6822-4A77-A21D-408F8B47717C}"/>
              </a:ext>
            </a:extLst>
          </p:cNvPr>
          <p:cNvSpPr txBox="1"/>
          <p:nvPr/>
        </p:nvSpPr>
        <p:spPr>
          <a:xfrm>
            <a:off x="6524355" y="3166812"/>
            <a:ext cx="1317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Problemas</a:t>
            </a:r>
          </a:p>
        </p:txBody>
      </p:sp>
      <p:sp>
        <p:nvSpPr>
          <p:cNvPr id="22" name="29 CuadroTexto">
            <a:extLst>
              <a:ext uri="{FF2B5EF4-FFF2-40B4-BE49-F238E27FC236}">
                <a16:creationId xmlns:a16="http://schemas.microsoft.com/office/drawing/2014/main" id="{53363A2A-F3FB-4776-AAC0-747E4CC159A3}"/>
              </a:ext>
            </a:extLst>
          </p:cNvPr>
          <p:cNvSpPr txBox="1"/>
          <p:nvPr/>
        </p:nvSpPr>
        <p:spPr>
          <a:xfrm>
            <a:off x="8834364" y="3166812"/>
            <a:ext cx="1175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Árbol de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Objetivos</a:t>
            </a:r>
          </a:p>
        </p:txBody>
      </p:sp>
      <p:sp>
        <p:nvSpPr>
          <p:cNvPr id="24" name="40 Rectángulo">
            <a:extLst>
              <a:ext uri="{FF2B5EF4-FFF2-40B4-BE49-F238E27FC236}">
                <a16:creationId xmlns:a16="http://schemas.microsoft.com/office/drawing/2014/main" id="{13620A74-9AFA-41EF-B75F-EFF4AABAFC26}"/>
              </a:ext>
            </a:extLst>
          </p:cNvPr>
          <p:cNvSpPr/>
          <p:nvPr/>
        </p:nvSpPr>
        <p:spPr>
          <a:xfrm>
            <a:off x="2331888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5</a:t>
            </a:r>
          </a:p>
        </p:txBody>
      </p:sp>
      <p:sp>
        <p:nvSpPr>
          <p:cNvPr id="25" name="40 Rectángulo">
            <a:extLst>
              <a:ext uri="{FF2B5EF4-FFF2-40B4-BE49-F238E27FC236}">
                <a16:creationId xmlns:a16="http://schemas.microsoft.com/office/drawing/2014/main" id="{F82B522E-FC0F-4F9F-B28D-24C8901270BC}"/>
              </a:ext>
            </a:extLst>
          </p:cNvPr>
          <p:cNvSpPr/>
          <p:nvPr/>
        </p:nvSpPr>
        <p:spPr>
          <a:xfrm>
            <a:off x="4422228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2</a:t>
            </a:r>
          </a:p>
        </p:txBody>
      </p:sp>
      <p:sp>
        <p:nvSpPr>
          <p:cNvPr id="26" name="40 Rectángulo">
            <a:extLst>
              <a:ext uri="{FF2B5EF4-FFF2-40B4-BE49-F238E27FC236}">
                <a16:creationId xmlns:a16="http://schemas.microsoft.com/office/drawing/2014/main" id="{B2014BF2-74C7-4A83-9A89-613E1E87D7B7}"/>
              </a:ext>
            </a:extLst>
          </p:cNvPr>
          <p:cNvSpPr/>
          <p:nvPr/>
        </p:nvSpPr>
        <p:spPr>
          <a:xfrm>
            <a:off x="6643347" y="2723553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3</a:t>
            </a:r>
          </a:p>
        </p:txBody>
      </p:sp>
      <p:sp>
        <p:nvSpPr>
          <p:cNvPr id="27" name="40 Rectángulo">
            <a:extLst>
              <a:ext uri="{FF2B5EF4-FFF2-40B4-BE49-F238E27FC236}">
                <a16:creationId xmlns:a16="http://schemas.microsoft.com/office/drawing/2014/main" id="{1EB89485-C4D5-4102-8E5B-472F2BDC1FE6}"/>
              </a:ext>
            </a:extLst>
          </p:cNvPr>
          <p:cNvSpPr/>
          <p:nvPr/>
        </p:nvSpPr>
        <p:spPr>
          <a:xfrm>
            <a:off x="8869302" y="271754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4</a:t>
            </a:r>
          </a:p>
        </p:txBody>
      </p:sp>
      <p:sp>
        <p:nvSpPr>
          <p:cNvPr id="28" name="40 Rectángulo">
            <a:extLst>
              <a:ext uri="{FF2B5EF4-FFF2-40B4-BE49-F238E27FC236}">
                <a16:creationId xmlns:a16="http://schemas.microsoft.com/office/drawing/2014/main" id="{974BE4EE-AADA-4DE2-AFD8-18D140096C9D}"/>
              </a:ext>
            </a:extLst>
          </p:cNvPr>
          <p:cNvSpPr/>
          <p:nvPr/>
        </p:nvSpPr>
        <p:spPr>
          <a:xfrm>
            <a:off x="45909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6</a:t>
            </a:r>
          </a:p>
        </p:txBody>
      </p:sp>
      <p:sp>
        <p:nvSpPr>
          <p:cNvPr id="29" name="40 Rectángulo">
            <a:extLst>
              <a:ext uri="{FF2B5EF4-FFF2-40B4-BE49-F238E27FC236}">
                <a16:creationId xmlns:a16="http://schemas.microsoft.com/office/drawing/2014/main" id="{ED895EA3-4C79-417D-ACC9-F91C372B9EC2}"/>
              </a:ext>
            </a:extLst>
          </p:cNvPr>
          <p:cNvSpPr/>
          <p:nvPr/>
        </p:nvSpPr>
        <p:spPr>
          <a:xfrm>
            <a:off x="6844705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7</a:t>
            </a:r>
          </a:p>
        </p:txBody>
      </p:sp>
      <p:sp>
        <p:nvSpPr>
          <p:cNvPr id="30" name="40 Rectángulo">
            <a:extLst>
              <a:ext uri="{FF2B5EF4-FFF2-40B4-BE49-F238E27FC236}">
                <a16:creationId xmlns:a16="http://schemas.microsoft.com/office/drawing/2014/main" id="{6CFDB96E-C146-4E02-B05A-C4414D6A9858}"/>
              </a:ext>
            </a:extLst>
          </p:cNvPr>
          <p:cNvSpPr/>
          <p:nvPr/>
        </p:nvSpPr>
        <p:spPr>
          <a:xfrm>
            <a:off x="8992016" y="4902618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8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1888" y="1997588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40 Rectángulo">
            <a:extLst>
              <a:ext uri="{FF2B5EF4-FFF2-40B4-BE49-F238E27FC236}">
                <a16:creationId xmlns:a16="http://schemas.microsoft.com/office/drawing/2014/main" id="{798DA76F-4929-4C1D-AF18-E2ECF6F3E466}"/>
              </a:ext>
            </a:extLst>
          </p:cNvPr>
          <p:cNvSpPr/>
          <p:nvPr/>
        </p:nvSpPr>
        <p:spPr>
          <a:xfrm>
            <a:off x="2331888" y="2725910"/>
            <a:ext cx="360000" cy="3600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dirty="0">
                <a:solidFill>
                  <a:srgbClr val="002060"/>
                </a:solidFill>
                <a:latin typeface="Berlin Sans FB" pitchFamily="34" charset="0"/>
              </a:rPr>
              <a:t>1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4CECEA30-96D5-45C3-8A84-9FAAFA6922A8}"/>
              </a:ext>
            </a:extLst>
          </p:cNvPr>
          <p:cNvSpPr txBox="1"/>
          <p:nvPr/>
        </p:nvSpPr>
        <p:spPr>
          <a:xfrm>
            <a:off x="1942790" y="3208421"/>
            <a:ext cx="1858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Grupo Promesa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Divino Niño</a:t>
            </a:r>
          </a:p>
        </p:txBody>
      </p:sp>
    </p:spTree>
    <p:extLst>
      <p:ext uri="{BB962C8B-B14F-4D97-AF65-F5344CB8AC3E}">
        <p14:creationId xmlns:p14="http://schemas.microsoft.com/office/powerpoint/2010/main" val="72518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d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01279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67045" y="200573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01279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00573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01294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27" name="13 CuadroTexto">
            <a:extLst>
              <a:ext uri="{FF2B5EF4-FFF2-40B4-BE49-F238E27FC236}">
                <a16:creationId xmlns:a16="http://schemas.microsoft.com/office/drawing/2014/main" id="{37EFD843-B5EB-44A2-AD4E-531F208FC6FE}"/>
              </a:ext>
            </a:extLst>
          </p:cNvPr>
          <p:cNvSpPr txBox="1"/>
          <p:nvPr/>
        </p:nvSpPr>
        <p:spPr>
          <a:xfrm>
            <a:off x="3635305" y="1503856"/>
            <a:ext cx="488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Grupo Promesa Divino Niño</a:t>
            </a:r>
          </a:p>
        </p:txBody>
      </p:sp>
      <p:sp>
        <p:nvSpPr>
          <p:cNvPr id="28" name="13 CuadroTexto">
            <a:extLst>
              <a:ext uri="{FF2B5EF4-FFF2-40B4-BE49-F238E27FC236}">
                <a16:creationId xmlns:a16="http://schemas.microsoft.com/office/drawing/2014/main" id="{6C6671A9-3B9C-46F5-8133-2AC3F01B4B6E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29" name="13 CuadroTexto">
            <a:extLst>
              <a:ext uri="{FF2B5EF4-FFF2-40B4-BE49-F238E27FC236}">
                <a16:creationId xmlns:a16="http://schemas.microsoft.com/office/drawing/2014/main" id="{BDB6FB91-5059-4528-816B-4B196A8F4F91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0" name="13 CuadroTexto">
            <a:extLst>
              <a:ext uri="{FF2B5EF4-FFF2-40B4-BE49-F238E27FC236}">
                <a16:creationId xmlns:a16="http://schemas.microsoft.com/office/drawing/2014/main" id="{9446D233-A2F4-4420-A4BD-4AEB752D6167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31" name="13 CuadroTexto">
            <a:extLst>
              <a:ext uri="{FF2B5EF4-FFF2-40B4-BE49-F238E27FC236}">
                <a16:creationId xmlns:a16="http://schemas.microsoft.com/office/drawing/2014/main" id="{79B26405-C05F-4246-B0DD-C4EBBF3D530F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32" name="13 CuadroTexto">
            <a:extLst>
              <a:ext uri="{FF2B5EF4-FFF2-40B4-BE49-F238E27FC236}">
                <a16:creationId xmlns:a16="http://schemas.microsoft.com/office/drawing/2014/main" id="{8DC8164F-0FCD-4945-A990-B8201FAF1A35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33" name="13 CuadroTexto">
            <a:extLst>
              <a:ext uri="{FF2B5EF4-FFF2-40B4-BE49-F238E27FC236}">
                <a16:creationId xmlns:a16="http://schemas.microsoft.com/office/drawing/2014/main" id="{B7DFB972-73C4-415D-B1C2-ECE390B341AE}"/>
              </a:ext>
            </a:extLst>
          </p:cNvPr>
          <p:cNvSpPr txBox="1"/>
          <p:nvPr/>
        </p:nvSpPr>
        <p:spPr>
          <a:xfrm>
            <a:off x="2589637" y="3567796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35" name="13 CuadroTexto">
            <a:extLst>
              <a:ext uri="{FF2B5EF4-FFF2-40B4-BE49-F238E27FC236}">
                <a16:creationId xmlns:a16="http://schemas.microsoft.com/office/drawing/2014/main" id="{E4B43818-B3BB-4C10-8C21-3347BA3CE903}"/>
              </a:ext>
            </a:extLst>
          </p:cNvPr>
          <p:cNvSpPr txBox="1"/>
          <p:nvPr/>
        </p:nvSpPr>
        <p:spPr>
          <a:xfrm>
            <a:off x="4651851" y="356779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36" name="13 CuadroTexto">
            <a:extLst>
              <a:ext uri="{FF2B5EF4-FFF2-40B4-BE49-F238E27FC236}">
                <a16:creationId xmlns:a16="http://schemas.microsoft.com/office/drawing/2014/main" id="{26E3E4C7-C080-441E-A774-1423E6FF35B5}"/>
              </a:ext>
            </a:extLst>
          </p:cNvPr>
          <p:cNvSpPr txBox="1"/>
          <p:nvPr/>
        </p:nvSpPr>
        <p:spPr>
          <a:xfrm>
            <a:off x="6398798" y="359239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37" name="13 CuadroTexto">
            <a:extLst>
              <a:ext uri="{FF2B5EF4-FFF2-40B4-BE49-F238E27FC236}">
                <a16:creationId xmlns:a16="http://schemas.microsoft.com/office/drawing/2014/main" id="{62891E61-2546-44D2-8CAB-6089853D7634}"/>
              </a:ext>
            </a:extLst>
          </p:cNvPr>
          <p:cNvSpPr txBox="1"/>
          <p:nvPr/>
        </p:nvSpPr>
        <p:spPr>
          <a:xfrm>
            <a:off x="7687259" y="35923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38" name="13 CuadroTexto">
            <a:extLst>
              <a:ext uri="{FF2B5EF4-FFF2-40B4-BE49-F238E27FC236}">
                <a16:creationId xmlns:a16="http://schemas.microsoft.com/office/drawing/2014/main" id="{C75AF58D-8F98-460A-9865-B2F16B65A1C4}"/>
              </a:ext>
            </a:extLst>
          </p:cNvPr>
          <p:cNvSpPr txBox="1"/>
          <p:nvPr/>
        </p:nvSpPr>
        <p:spPr>
          <a:xfrm>
            <a:off x="8771299" y="356779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E57C89F3-7267-473C-9D29-0382002967AF}"/>
              </a:ext>
            </a:extLst>
          </p:cNvPr>
          <p:cNvSpPr txBox="1"/>
          <p:nvPr/>
        </p:nvSpPr>
        <p:spPr>
          <a:xfrm>
            <a:off x="2565593" y="3937128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DDB3680C-6047-4C58-9D45-1D8135862281}"/>
              </a:ext>
            </a:extLst>
          </p:cNvPr>
          <p:cNvSpPr txBox="1"/>
          <p:nvPr/>
        </p:nvSpPr>
        <p:spPr>
          <a:xfrm>
            <a:off x="4563687" y="3937128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DA4FCED0-115B-4EE1-8370-B9ADBE8D04AD}"/>
              </a:ext>
            </a:extLst>
          </p:cNvPr>
          <p:cNvSpPr txBox="1"/>
          <p:nvPr/>
        </p:nvSpPr>
        <p:spPr>
          <a:xfrm>
            <a:off x="6248917" y="396173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800 MHz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E4582D03-BDEF-4163-898C-506A8968774A}"/>
              </a:ext>
            </a:extLst>
          </p:cNvPr>
          <p:cNvSpPr txBox="1"/>
          <p:nvPr/>
        </p:nvSpPr>
        <p:spPr>
          <a:xfrm>
            <a:off x="7563828" y="396173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352 MB</a:t>
            </a:r>
          </a:p>
        </p:txBody>
      </p:sp>
      <p:sp>
        <p:nvSpPr>
          <p:cNvPr id="44" name="13 CuadroTexto">
            <a:extLst>
              <a:ext uri="{FF2B5EF4-FFF2-40B4-BE49-F238E27FC236}">
                <a16:creationId xmlns:a16="http://schemas.microsoft.com/office/drawing/2014/main" id="{287EED77-7EA5-47D4-915D-F000BAC0A733}"/>
              </a:ext>
            </a:extLst>
          </p:cNvPr>
          <p:cNvSpPr txBox="1"/>
          <p:nvPr/>
        </p:nvSpPr>
        <p:spPr>
          <a:xfrm>
            <a:off x="8739239" y="393712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52" name="13 CuadroTexto">
            <a:extLst>
              <a:ext uri="{FF2B5EF4-FFF2-40B4-BE49-F238E27FC236}">
                <a16:creationId xmlns:a16="http://schemas.microsoft.com/office/drawing/2014/main" id="{F0E6632D-03F2-44F7-BC3E-2E676085AEE2}"/>
              </a:ext>
            </a:extLst>
          </p:cNvPr>
          <p:cNvSpPr txBox="1"/>
          <p:nvPr/>
        </p:nvSpPr>
        <p:spPr>
          <a:xfrm>
            <a:off x="2567195" y="4331062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54" name="13 CuadroTexto">
            <a:extLst>
              <a:ext uri="{FF2B5EF4-FFF2-40B4-BE49-F238E27FC236}">
                <a16:creationId xmlns:a16="http://schemas.microsoft.com/office/drawing/2014/main" id="{E6FCA7DE-0196-4C81-AD33-9CA8086023ED}"/>
              </a:ext>
            </a:extLst>
          </p:cNvPr>
          <p:cNvSpPr txBox="1"/>
          <p:nvPr/>
        </p:nvSpPr>
        <p:spPr>
          <a:xfrm>
            <a:off x="4592540" y="433106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58" name="13 CuadroTexto">
            <a:extLst>
              <a:ext uri="{FF2B5EF4-FFF2-40B4-BE49-F238E27FC236}">
                <a16:creationId xmlns:a16="http://schemas.microsoft.com/office/drawing/2014/main" id="{2609400D-78CC-4DAE-8207-95FFBAE28D71}"/>
              </a:ext>
            </a:extLst>
          </p:cNvPr>
          <p:cNvSpPr txBox="1"/>
          <p:nvPr/>
        </p:nvSpPr>
        <p:spPr>
          <a:xfrm>
            <a:off x="6398798" y="435566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59" name="13 CuadroTexto">
            <a:extLst>
              <a:ext uri="{FF2B5EF4-FFF2-40B4-BE49-F238E27FC236}">
                <a16:creationId xmlns:a16="http://schemas.microsoft.com/office/drawing/2014/main" id="{39AAF22F-1258-4776-B1CC-5F0C83A819DB}"/>
              </a:ext>
            </a:extLst>
          </p:cNvPr>
          <p:cNvSpPr txBox="1"/>
          <p:nvPr/>
        </p:nvSpPr>
        <p:spPr>
          <a:xfrm>
            <a:off x="7687259" y="43556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60" name="13 CuadroTexto">
            <a:extLst>
              <a:ext uri="{FF2B5EF4-FFF2-40B4-BE49-F238E27FC236}">
                <a16:creationId xmlns:a16="http://schemas.microsoft.com/office/drawing/2014/main" id="{D3F32C0F-A5B5-4220-83AC-33B4F2C3962D}"/>
              </a:ext>
            </a:extLst>
          </p:cNvPr>
          <p:cNvSpPr txBox="1"/>
          <p:nvPr/>
        </p:nvSpPr>
        <p:spPr>
          <a:xfrm>
            <a:off x="8735230" y="433106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300 GB</a:t>
            </a:r>
          </a:p>
        </p:txBody>
      </p:sp>
      <p:sp>
        <p:nvSpPr>
          <p:cNvPr id="61" name="13 CuadroTexto">
            <a:extLst>
              <a:ext uri="{FF2B5EF4-FFF2-40B4-BE49-F238E27FC236}">
                <a16:creationId xmlns:a16="http://schemas.microsoft.com/office/drawing/2014/main" id="{5ACFC46C-1B16-45BE-8724-D50C9738FE44}"/>
              </a:ext>
            </a:extLst>
          </p:cNvPr>
          <p:cNvSpPr txBox="1"/>
          <p:nvPr/>
        </p:nvSpPr>
        <p:spPr>
          <a:xfrm>
            <a:off x="2563989" y="4700394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Equipo 4</a:t>
            </a:r>
          </a:p>
        </p:txBody>
      </p:sp>
      <p:sp>
        <p:nvSpPr>
          <p:cNvPr id="63" name="13 CuadroTexto">
            <a:extLst>
              <a:ext uri="{FF2B5EF4-FFF2-40B4-BE49-F238E27FC236}">
                <a16:creationId xmlns:a16="http://schemas.microsoft.com/office/drawing/2014/main" id="{F05305F0-3295-42BA-B4E9-54EE7A714A3F}"/>
              </a:ext>
            </a:extLst>
          </p:cNvPr>
          <p:cNvSpPr txBox="1"/>
          <p:nvPr/>
        </p:nvSpPr>
        <p:spPr>
          <a:xfrm>
            <a:off x="4563687" y="4700394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64" name="13 CuadroTexto">
            <a:extLst>
              <a:ext uri="{FF2B5EF4-FFF2-40B4-BE49-F238E27FC236}">
                <a16:creationId xmlns:a16="http://schemas.microsoft.com/office/drawing/2014/main" id="{CB88CF16-4A35-4C98-8F1E-62E299D0ADB5}"/>
              </a:ext>
            </a:extLst>
          </p:cNvPr>
          <p:cNvSpPr txBox="1"/>
          <p:nvPr/>
        </p:nvSpPr>
        <p:spPr>
          <a:xfrm>
            <a:off x="6279376" y="472499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797 MHz</a:t>
            </a:r>
          </a:p>
        </p:txBody>
      </p:sp>
      <p:sp>
        <p:nvSpPr>
          <p:cNvPr id="65" name="13 CuadroTexto">
            <a:extLst>
              <a:ext uri="{FF2B5EF4-FFF2-40B4-BE49-F238E27FC236}">
                <a16:creationId xmlns:a16="http://schemas.microsoft.com/office/drawing/2014/main" id="{2366BD05-6377-4B50-AB19-F7BCD0835B4C}"/>
              </a:ext>
            </a:extLst>
          </p:cNvPr>
          <p:cNvSpPr txBox="1"/>
          <p:nvPr/>
        </p:nvSpPr>
        <p:spPr>
          <a:xfrm>
            <a:off x="7586270" y="472499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512 MB</a:t>
            </a:r>
          </a:p>
        </p:txBody>
      </p:sp>
      <p:sp>
        <p:nvSpPr>
          <p:cNvPr id="66" name="13 CuadroTexto">
            <a:extLst>
              <a:ext uri="{FF2B5EF4-FFF2-40B4-BE49-F238E27FC236}">
                <a16:creationId xmlns:a16="http://schemas.microsoft.com/office/drawing/2014/main" id="{37D27B25-E6D3-4CD3-B0B3-E9B15490505A}"/>
              </a:ext>
            </a:extLst>
          </p:cNvPr>
          <p:cNvSpPr txBox="1"/>
          <p:nvPr/>
        </p:nvSpPr>
        <p:spPr>
          <a:xfrm>
            <a:off x="8739239" y="47003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74.5 GB</a:t>
            </a:r>
          </a:p>
        </p:txBody>
      </p:sp>
      <p:sp>
        <p:nvSpPr>
          <p:cNvPr id="67" name="13 CuadroTexto">
            <a:extLst>
              <a:ext uri="{FF2B5EF4-FFF2-40B4-BE49-F238E27FC236}">
                <a16:creationId xmlns:a16="http://schemas.microsoft.com/office/drawing/2014/main" id="{989ED4B3-AC5B-46E1-93A7-B3FF7BB34F45}"/>
              </a:ext>
            </a:extLst>
          </p:cNvPr>
          <p:cNvSpPr txBox="1"/>
          <p:nvPr/>
        </p:nvSpPr>
        <p:spPr>
          <a:xfrm>
            <a:off x="2566394" y="510381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5</a:t>
            </a:r>
          </a:p>
        </p:txBody>
      </p:sp>
      <p:sp>
        <p:nvSpPr>
          <p:cNvPr id="69" name="13 CuadroTexto">
            <a:extLst>
              <a:ext uri="{FF2B5EF4-FFF2-40B4-BE49-F238E27FC236}">
                <a16:creationId xmlns:a16="http://schemas.microsoft.com/office/drawing/2014/main" id="{E6EBC117-1CC5-49B7-976E-E081A9FECD4B}"/>
              </a:ext>
            </a:extLst>
          </p:cNvPr>
          <p:cNvSpPr txBox="1"/>
          <p:nvPr/>
        </p:nvSpPr>
        <p:spPr>
          <a:xfrm>
            <a:off x="4563687" y="5103811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0" name="13 CuadroTexto">
            <a:extLst>
              <a:ext uri="{FF2B5EF4-FFF2-40B4-BE49-F238E27FC236}">
                <a16:creationId xmlns:a16="http://schemas.microsoft.com/office/drawing/2014/main" id="{1E8F7D50-00FB-4359-BEF9-99937F2A2266}"/>
              </a:ext>
            </a:extLst>
          </p:cNvPr>
          <p:cNvSpPr txBox="1"/>
          <p:nvPr/>
        </p:nvSpPr>
        <p:spPr>
          <a:xfrm>
            <a:off x="6398798" y="512841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3 GHz</a:t>
            </a:r>
          </a:p>
        </p:txBody>
      </p:sp>
      <p:sp>
        <p:nvSpPr>
          <p:cNvPr id="71" name="13 CuadroTexto">
            <a:extLst>
              <a:ext uri="{FF2B5EF4-FFF2-40B4-BE49-F238E27FC236}">
                <a16:creationId xmlns:a16="http://schemas.microsoft.com/office/drawing/2014/main" id="{A2CFD750-619E-47CB-89F8-974209F94C7E}"/>
              </a:ext>
            </a:extLst>
          </p:cNvPr>
          <p:cNvSpPr txBox="1"/>
          <p:nvPr/>
        </p:nvSpPr>
        <p:spPr>
          <a:xfrm>
            <a:off x="7711304" y="51284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72" name="13 CuadroTexto">
            <a:extLst>
              <a:ext uri="{FF2B5EF4-FFF2-40B4-BE49-F238E27FC236}">
                <a16:creationId xmlns:a16="http://schemas.microsoft.com/office/drawing/2014/main" id="{DC6F5BBA-CD79-46BB-9CC2-9C650197C400}"/>
              </a:ext>
            </a:extLst>
          </p:cNvPr>
          <p:cNvSpPr txBox="1"/>
          <p:nvPr/>
        </p:nvSpPr>
        <p:spPr>
          <a:xfrm>
            <a:off x="8800953" y="510381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  <p:sp>
        <p:nvSpPr>
          <p:cNvPr id="73" name="13 CuadroTexto">
            <a:extLst>
              <a:ext uri="{FF2B5EF4-FFF2-40B4-BE49-F238E27FC236}">
                <a16:creationId xmlns:a16="http://schemas.microsoft.com/office/drawing/2014/main" id="{BA1D3DFC-B10A-4CCF-A6A5-15D178CC40BA}"/>
              </a:ext>
            </a:extLst>
          </p:cNvPr>
          <p:cNvSpPr txBox="1"/>
          <p:nvPr/>
        </p:nvSpPr>
        <p:spPr>
          <a:xfrm>
            <a:off x="2562386" y="547314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6</a:t>
            </a:r>
          </a:p>
        </p:txBody>
      </p:sp>
      <p:sp>
        <p:nvSpPr>
          <p:cNvPr id="75" name="13 CuadroTexto">
            <a:extLst>
              <a:ext uri="{FF2B5EF4-FFF2-40B4-BE49-F238E27FC236}">
                <a16:creationId xmlns:a16="http://schemas.microsoft.com/office/drawing/2014/main" id="{0E6D0C15-E297-43B8-AF3C-70D24836B35D}"/>
              </a:ext>
            </a:extLst>
          </p:cNvPr>
          <p:cNvSpPr txBox="1"/>
          <p:nvPr/>
        </p:nvSpPr>
        <p:spPr>
          <a:xfrm>
            <a:off x="4563687" y="5473143"/>
            <a:ext cx="13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rgbClr val="F0582F"/>
                </a:solidFill>
                <a:latin typeface="Berlin Sans FB" pitchFamily="34" charset="0"/>
              </a:rPr>
              <a:t>Windows XP</a:t>
            </a:r>
          </a:p>
        </p:txBody>
      </p:sp>
      <p:sp>
        <p:nvSpPr>
          <p:cNvPr id="76" name="13 CuadroTexto">
            <a:extLst>
              <a:ext uri="{FF2B5EF4-FFF2-40B4-BE49-F238E27FC236}">
                <a16:creationId xmlns:a16="http://schemas.microsoft.com/office/drawing/2014/main" id="{7D67D65F-868C-465C-8F9D-3A4888E4282D}"/>
              </a:ext>
            </a:extLst>
          </p:cNvPr>
          <p:cNvSpPr txBox="1"/>
          <p:nvPr/>
        </p:nvSpPr>
        <p:spPr>
          <a:xfrm>
            <a:off x="6257733" y="549774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2.59 GHz</a:t>
            </a:r>
          </a:p>
        </p:txBody>
      </p:sp>
      <p:sp>
        <p:nvSpPr>
          <p:cNvPr id="77" name="13 CuadroTexto">
            <a:extLst>
              <a:ext uri="{FF2B5EF4-FFF2-40B4-BE49-F238E27FC236}">
                <a16:creationId xmlns:a16="http://schemas.microsoft.com/office/drawing/2014/main" id="{45CF396C-04B7-4783-A046-3731970A28D4}"/>
              </a:ext>
            </a:extLst>
          </p:cNvPr>
          <p:cNvSpPr txBox="1"/>
          <p:nvPr/>
        </p:nvSpPr>
        <p:spPr>
          <a:xfrm>
            <a:off x="7687259" y="54977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78" name="13 CuadroTexto">
            <a:extLst>
              <a:ext uri="{FF2B5EF4-FFF2-40B4-BE49-F238E27FC236}">
                <a16:creationId xmlns:a16="http://schemas.microsoft.com/office/drawing/2014/main" id="{36F2350A-3B99-4C05-8787-B1B5A4328571}"/>
              </a:ext>
            </a:extLst>
          </p:cNvPr>
          <p:cNvSpPr txBox="1"/>
          <p:nvPr/>
        </p:nvSpPr>
        <p:spPr>
          <a:xfrm>
            <a:off x="8767291" y="54731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160 GB</a:t>
            </a:r>
          </a:p>
        </p:txBody>
      </p:sp>
      <p:sp>
        <p:nvSpPr>
          <p:cNvPr id="79" name="13 CuadroTexto">
            <a:extLst>
              <a:ext uri="{FF2B5EF4-FFF2-40B4-BE49-F238E27FC236}">
                <a16:creationId xmlns:a16="http://schemas.microsoft.com/office/drawing/2014/main" id="{B12A9223-8E9E-4FEC-ADBA-06B7898094E1}"/>
              </a:ext>
            </a:extLst>
          </p:cNvPr>
          <p:cNvSpPr txBox="1"/>
          <p:nvPr/>
        </p:nvSpPr>
        <p:spPr>
          <a:xfrm>
            <a:off x="2571203" y="586707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7</a:t>
            </a:r>
          </a:p>
        </p:txBody>
      </p:sp>
      <p:sp>
        <p:nvSpPr>
          <p:cNvPr id="81" name="13 CuadroTexto">
            <a:extLst>
              <a:ext uri="{FF2B5EF4-FFF2-40B4-BE49-F238E27FC236}">
                <a16:creationId xmlns:a16="http://schemas.microsoft.com/office/drawing/2014/main" id="{BA4BE64B-7BCC-467C-9480-501AF129AD49}"/>
              </a:ext>
            </a:extLst>
          </p:cNvPr>
          <p:cNvSpPr txBox="1"/>
          <p:nvPr/>
        </p:nvSpPr>
        <p:spPr>
          <a:xfrm>
            <a:off x="4651851" y="586707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5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82" name="13 CuadroTexto">
            <a:extLst>
              <a:ext uri="{FF2B5EF4-FFF2-40B4-BE49-F238E27FC236}">
                <a16:creationId xmlns:a16="http://schemas.microsoft.com/office/drawing/2014/main" id="{56384647-9ADE-488B-9BC1-D9D2F604079B}"/>
              </a:ext>
            </a:extLst>
          </p:cNvPr>
          <p:cNvSpPr txBox="1"/>
          <p:nvPr/>
        </p:nvSpPr>
        <p:spPr>
          <a:xfrm>
            <a:off x="6282580" y="589167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2.41 GHz</a:t>
            </a:r>
          </a:p>
        </p:txBody>
      </p:sp>
      <p:sp>
        <p:nvSpPr>
          <p:cNvPr id="83" name="13 CuadroTexto">
            <a:extLst>
              <a:ext uri="{FF2B5EF4-FFF2-40B4-BE49-F238E27FC236}">
                <a16:creationId xmlns:a16="http://schemas.microsoft.com/office/drawing/2014/main" id="{928E1310-EE25-410F-8474-4EDE39566705}"/>
              </a:ext>
            </a:extLst>
          </p:cNvPr>
          <p:cNvSpPr txBox="1"/>
          <p:nvPr/>
        </p:nvSpPr>
        <p:spPr>
          <a:xfrm>
            <a:off x="7687259" y="589167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 GB</a:t>
            </a:r>
          </a:p>
        </p:txBody>
      </p:sp>
      <p:sp>
        <p:nvSpPr>
          <p:cNvPr id="84" name="13 CuadroTexto">
            <a:extLst>
              <a:ext uri="{FF2B5EF4-FFF2-40B4-BE49-F238E27FC236}">
                <a16:creationId xmlns:a16="http://schemas.microsoft.com/office/drawing/2014/main" id="{982ED65E-684F-4ACF-A64A-3FEB7101CD14}"/>
              </a:ext>
            </a:extLst>
          </p:cNvPr>
          <p:cNvSpPr txBox="1"/>
          <p:nvPr/>
        </p:nvSpPr>
        <p:spPr>
          <a:xfrm>
            <a:off x="8771298" y="58670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150 GB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918171B-45DE-49C7-8E88-D4C5229F1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7042" y="3759903"/>
            <a:ext cx="720000" cy="720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C82B411-9080-4A06-9D1B-3EA61170A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7042" y="4583738"/>
            <a:ext cx="720000" cy="72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449AE3F-66AC-42C9-976C-FA81A0357D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7042" y="541256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52" grpId="0"/>
      <p:bldP spid="54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Técnica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C9DC58-28A3-4B7D-A3CE-292FC018831A}"/>
              </a:ext>
            </a:extLst>
          </p:cNvPr>
          <p:cNvGrpSpPr/>
          <p:nvPr/>
        </p:nvGrpSpPr>
        <p:grpSpPr>
          <a:xfrm>
            <a:off x="7618399" y="2154463"/>
            <a:ext cx="720000" cy="720000"/>
            <a:chOff x="726303" y="3592398"/>
            <a:chExt cx="720000" cy="72000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62A579D-5C44-4339-BB32-88450116D57A}"/>
                </a:ext>
              </a:extLst>
            </p:cNvPr>
            <p:cNvSpPr/>
            <p:nvPr/>
          </p:nvSpPr>
          <p:spPr>
            <a:xfrm>
              <a:off x="726303" y="3592398"/>
              <a:ext cx="720000" cy="720000"/>
            </a:xfrm>
            <a:prstGeom prst="ellipse">
              <a:avLst/>
            </a:prstGeom>
            <a:solidFill>
              <a:srgbClr val="FFCC6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26AD687-D516-4805-9658-9843352C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23" y="3720530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AA52601F-AA15-4F49-8955-CC6083CD1C84}"/>
              </a:ext>
            </a:extLst>
          </p:cNvPr>
          <p:cNvGrpSpPr/>
          <p:nvPr/>
        </p:nvGrpSpPr>
        <p:grpSpPr>
          <a:xfrm>
            <a:off x="2679920" y="2147405"/>
            <a:ext cx="720000" cy="720000"/>
            <a:chOff x="2617203" y="1899722"/>
            <a:chExt cx="720000" cy="72000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2D9A2163-E528-49D5-8006-550BEAD84507}"/>
                </a:ext>
              </a:extLst>
            </p:cNvPr>
            <p:cNvSpPr/>
            <p:nvPr/>
          </p:nvSpPr>
          <p:spPr>
            <a:xfrm>
              <a:off x="2617203" y="1899722"/>
              <a:ext cx="720000" cy="720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1905C3-98A9-4E04-B923-0BE6FB17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721" y="201425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7EE09E5-0931-4827-B1AA-3E1986DF1B28}"/>
              </a:ext>
            </a:extLst>
          </p:cNvPr>
          <p:cNvGrpSpPr/>
          <p:nvPr/>
        </p:nvGrpSpPr>
        <p:grpSpPr>
          <a:xfrm>
            <a:off x="6398798" y="2154463"/>
            <a:ext cx="720000" cy="720000"/>
            <a:chOff x="678232" y="2673480"/>
            <a:chExt cx="720000" cy="720000"/>
          </a:xfrm>
        </p:grpSpPr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41EFD0DD-F52B-4C07-9DD2-1DCF36BCD601}"/>
                </a:ext>
              </a:extLst>
            </p:cNvPr>
            <p:cNvSpPr/>
            <p:nvPr/>
          </p:nvSpPr>
          <p:spPr>
            <a:xfrm>
              <a:off x="678232" y="2673480"/>
              <a:ext cx="720000" cy="72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AA68FBF5-A969-4900-AE7D-93382464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276" y="278833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3B9D137-D773-4C3F-A8CB-0BF47EF4F49D}"/>
              </a:ext>
            </a:extLst>
          </p:cNvPr>
          <p:cNvGrpSpPr/>
          <p:nvPr/>
        </p:nvGrpSpPr>
        <p:grpSpPr>
          <a:xfrm>
            <a:off x="8837055" y="2147405"/>
            <a:ext cx="720000" cy="720000"/>
            <a:chOff x="9827638" y="1104160"/>
            <a:chExt cx="720000" cy="720000"/>
          </a:xfrm>
        </p:grpSpPr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5935DBA8-F240-4E10-8666-1E84ACECEB54}"/>
                </a:ext>
              </a:extLst>
            </p:cNvPr>
            <p:cNvSpPr/>
            <p:nvPr/>
          </p:nvSpPr>
          <p:spPr>
            <a:xfrm>
              <a:off x="9827638" y="1104160"/>
              <a:ext cx="720000" cy="72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C8D8742-2D39-4F54-998B-196CFD002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6438" y="1246266"/>
              <a:ext cx="482400" cy="482400"/>
            </a:xfrm>
            <a:prstGeom prst="rect">
              <a:avLst/>
            </a:prstGeom>
            <a:effectLst/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577FAF0-F6EC-4214-A7AD-4216D269C77F}"/>
              </a:ext>
            </a:extLst>
          </p:cNvPr>
          <p:cNvGrpSpPr/>
          <p:nvPr/>
        </p:nvGrpSpPr>
        <p:grpSpPr>
          <a:xfrm>
            <a:off x="4893939" y="2154610"/>
            <a:ext cx="720000" cy="720000"/>
            <a:chOff x="873698" y="2014256"/>
            <a:chExt cx="720000" cy="720000"/>
          </a:xfrm>
        </p:grpSpPr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483E5C9C-2331-4BDC-AB71-BB43D09E0664}"/>
                </a:ext>
              </a:extLst>
            </p:cNvPr>
            <p:cNvSpPr/>
            <p:nvPr/>
          </p:nvSpPr>
          <p:spPr>
            <a:xfrm>
              <a:off x="873698" y="2014256"/>
              <a:ext cx="720000" cy="72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BDAAE4E-A736-49A0-A228-92FF6B273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87" y="2120269"/>
              <a:ext cx="482400" cy="482400"/>
            </a:xfrm>
            <a:prstGeom prst="rect">
              <a:avLst/>
            </a:prstGeom>
            <a:effectLst/>
          </p:spPr>
        </p:pic>
      </p:grpSp>
      <p:sp>
        <p:nvSpPr>
          <p:cNvPr id="62" name="13 CuadroTexto">
            <a:extLst>
              <a:ext uri="{FF2B5EF4-FFF2-40B4-BE49-F238E27FC236}">
                <a16:creationId xmlns:a16="http://schemas.microsoft.com/office/drawing/2014/main" id="{BCE6706E-3EAF-4148-9AD4-CB8D84028A6C}"/>
              </a:ext>
            </a:extLst>
          </p:cNvPr>
          <p:cNvSpPr txBox="1"/>
          <p:nvPr/>
        </p:nvSpPr>
        <p:spPr>
          <a:xfrm>
            <a:off x="2164638" y="3529159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1</a:t>
            </a:r>
          </a:p>
        </p:txBody>
      </p:sp>
      <p:sp>
        <p:nvSpPr>
          <p:cNvPr id="68" name="13 CuadroTexto">
            <a:extLst>
              <a:ext uri="{FF2B5EF4-FFF2-40B4-BE49-F238E27FC236}">
                <a16:creationId xmlns:a16="http://schemas.microsoft.com/office/drawing/2014/main" id="{AE24E033-CC2B-4048-A367-ED607E167B5A}"/>
              </a:ext>
            </a:extLst>
          </p:cNvPr>
          <p:cNvSpPr txBox="1"/>
          <p:nvPr/>
        </p:nvSpPr>
        <p:spPr>
          <a:xfrm>
            <a:off x="3374526" y="352915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74" name="13 CuadroTexto">
            <a:extLst>
              <a:ext uri="{FF2B5EF4-FFF2-40B4-BE49-F238E27FC236}">
                <a16:creationId xmlns:a16="http://schemas.microsoft.com/office/drawing/2014/main" id="{A5EB3F61-B2BF-4BB2-88CE-08F7007FAEF1}"/>
              </a:ext>
            </a:extLst>
          </p:cNvPr>
          <p:cNvSpPr txBox="1"/>
          <p:nvPr/>
        </p:nvSpPr>
        <p:spPr>
          <a:xfrm>
            <a:off x="4652878" y="352915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80" name="13 CuadroTexto">
            <a:extLst>
              <a:ext uri="{FF2B5EF4-FFF2-40B4-BE49-F238E27FC236}">
                <a16:creationId xmlns:a16="http://schemas.microsoft.com/office/drawing/2014/main" id="{222A79B0-BA73-4B9C-B05D-D518E51AE83E}"/>
              </a:ext>
            </a:extLst>
          </p:cNvPr>
          <p:cNvSpPr txBox="1"/>
          <p:nvPr/>
        </p:nvSpPr>
        <p:spPr>
          <a:xfrm>
            <a:off x="6369366" y="3553761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2.3 GHz</a:t>
            </a:r>
          </a:p>
        </p:txBody>
      </p:sp>
      <p:sp>
        <p:nvSpPr>
          <p:cNvPr id="90" name="13 CuadroTexto">
            <a:extLst>
              <a:ext uri="{FF2B5EF4-FFF2-40B4-BE49-F238E27FC236}">
                <a16:creationId xmlns:a16="http://schemas.microsoft.com/office/drawing/2014/main" id="{C6FEB3A9-B7CA-4C41-8938-BA7DAA6410B7}"/>
              </a:ext>
            </a:extLst>
          </p:cNvPr>
          <p:cNvSpPr txBox="1"/>
          <p:nvPr/>
        </p:nvSpPr>
        <p:spPr>
          <a:xfrm>
            <a:off x="7741985" y="355376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1" name="13 CuadroTexto">
            <a:extLst>
              <a:ext uri="{FF2B5EF4-FFF2-40B4-BE49-F238E27FC236}">
                <a16:creationId xmlns:a16="http://schemas.microsoft.com/office/drawing/2014/main" id="{CF222987-4947-479E-BF1A-7F0F88F8B445}"/>
              </a:ext>
            </a:extLst>
          </p:cNvPr>
          <p:cNvSpPr txBox="1"/>
          <p:nvPr/>
        </p:nvSpPr>
        <p:spPr>
          <a:xfrm>
            <a:off x="8965485" y="3529159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92" name="13 CuadroTexto">
            <a:extLst>
              <a:ext uri="{FF2B5EF4-FFF2-40B4-BE49-F238E27FC236}">
                <a16:creationId xmlns:a16="http://schemas.microsoft.com/office/drawing/2014/main" id="{966BB6EE-1FF2-4588-9A81-0CCF61279336}"/>
              </a:ext>
            </a:extLst>
          </p:cNvPr>
          <p:cNvSpPr txBox="1"/>
          <p:nvPr/>
        </p:nvSpPr>
        <p:spPr>
          <a:xfrm>
            <a:off x="2140594" y="389849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2</a:t>
            </a:r>
          </a:p>
        </p:txBody>
      </p:sp>
      <p:sp>
        <p:nvSpPr>
          <p:cNvPr id="93" name="13 CuadroTexto">
            <a:extLst>
              <a:ext uri="{FF2B5EF4-FFF2-40B4-BE49-F238E27FC236}">
                <a16:creationId xmlns:a16="http://schemas.microsoft.com/office/drawing/2014/main" id="{8437FBCB-12E7-4ABC-9683-E2B4F7E6DCEE}"/>
              </a:ext>
            </a:extLst>
          </p:cNvPr>
          <p:cNvSpPr txBox="1"/>
          <p:nvPr/>
        </p:nvSpPr>
        <p:spPr>
          <a:xfrm>
            <a:off x="3374526" y="389849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94" name="13 CuadroTexto">
            <a:extLst>
              <a:ext uri="{FF2B5EF4-FFF2-40B4-BE49-F238E27FC236}">
                <a16:creationId xmlns:a16="http://schemas.microsoft.com/office/drawing/2014/main" id="{D1C877C2-AFB0-4EDD-B9AD-8D8014B2F988}"/>
              </a:ext>
            </a:extLst>
          </p:cNvPr>
          <p:cNvSpPr txBox="1"/>
          <p:nvPr/>
        </p:nvSpPr>
        <p:spPr>
          <a:xfrm>
            <a:off x="4644061" y="3898491"/>
            <a:ext cx="132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8.1</a:t>
            </a:r>
          </a:p>
        </p:txBody>
      </p:sp>
      <p:sp>
        <p:nvSpPr>
          <p:cNvPr id="95" name="13 CuadroTexto">
            <a:extLst>
              <a:ext uri="{FF2B5EF4-FFF2-40B4-BE49-F238E27FC236}">
                <a16:creationId xmlns:a16="http://schemas.microsoft.com/office/drawing/2014/main" id="{70C702B6-30CF-44F1-A26F-3194027E27DE}"/>
              </a:ext>
            </a:extLst>
          </p:cNvPr>
          <p:cNvSpPr txBox="1"/>
          <p:nvPr/>
        </p:nvSpPr>
        <p:spPr>
          <a:xfrm>
            <a:off x="6383793" y="3923093"/>
            <a:ext cx="902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1.7 MHz</a:t>
            </a:r>
          </a:p>
        </p:txBody>
      </p:sp>
      <p:sp>
        <p:nvSpPr>
          <p:cNvPr id="96" name="13 CuadroTexto">
            <a:extLst>
              <a:ext uri="{FF2B5EF4-FFF2-40B4-BE49-F238E27FC236}">
                <a16:creationId xmlns:a16="http://schemas.microsoft.com/office/drawing/2014/main" id="{938C2FE4-6860-4537-9BC5-56E2CE174A69}"/>
              </a:ext>
            </a:extLst>
          </p:cNvPr>
          <p:cNvSpPr txBox="1"/>
          <p:nvPr/>
        </p:nvSpPr>
        <p:spPr>
          <a:xfrm>
            <a:off x="7741985" y="392309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8 GB</a:t>
            </a:r>
          </a:p>
        </p:txBody>
      </p:sp>
      <p:sp>
        <p:nvSpPr>
          <p:cNvPr id="97" name="13 CuadroTexto">
            <a:extLst>
              <a:ext uri="{FF2B5EF4-FFF2-40B4-BE49-F238E27FC236}">
                <a16:creationId xmlns:a16="http://schemas.microsoft.com/office/drawing/2014/main" id="{9172CB86-94EC-4968-ABA5-97F3C06E628A}"/>
              </a:ext>
            </a:extLst>
          </p:cNvPr>
          <p:cNvSpPr txBox="1"/>
          <p:nvPr/>
        </p:nvSpPr>
        <p:spPr>
          <a:xfrm>
            <a:off x="8804384" y="389849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750 GB</a:t>
            </a:r>
          </a:p>
        </p:txBody>
      </p:sp>
      <p:sp>
        <p:nvSpPr>
          <p:cNvPr id="98" name="13 CuadroTexto">
            <a:extLst>
              <a:ext uri="{FF2B5EF4-FFF2-40B4-BE49-F238E27FC236}">
                <a16:creationId xmlns:a16="http://schemas.microsoft.com/office/drawing/2014/main" id="{5D9D840B-3876-47AC-ACAE-83AFB3DC853B}"/>
              </a:ext>
            </a:extLst>
          </p:cNvPr>
          <p:cNvSpPr txBox="1"/>
          <p:nvPr/>
        </p:nvSpPr>
        <p:spPr>
          <a:xfrm>
            <a:off x="2142196" y="4292425"/>
            <a:ext cx="103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3</a:t>
            </a:r>
          </a:p>
        </p:txBody>
      </p:sp>
      <p:sp>
        <p:nvSpPr>
          <p:cNvPr id="99" name="13 CuadroTexto">
            <a:extLst>
              <a:ext uri="{FF2B5EF4-FFF2-40B4-BE49-F238E27FC236}">
                <a16:creationId xmlns:a16="http://schemas.microsoft.com/office/drawing/2014/main" id="{E1A3C092-F39B-4875-B713-6CB62A1D7D79}"/>
              </a:ext>
            </a:extLst>
          </p:cNvPr>
          <p:cNvSpPr txBox="1"/>
          <p:nvPr/>
        </p:nvSpPr>
        <p:spPr>
          <a:xfrm>
            <a:off x="3374526" y="429242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HP</a:t>
            </a:r>
          </a:p>
        </p:txBody>
      </p:sp>
      <p:sp>
        <p:nvSpPr>
          <p:cNvPr id="100" name="13 CuadroTexto">
            <a:extLst>
              <a:ext uri="{FF2B5EF4-FFF2-40B4-BE49-F238E27FC236}">
                <a16:creationId xmlns:a16="http://schemas.microsoft.com/office/drawing/2014/main" id="{B4807878-85A5-482E-8C8B-053CF86BF5D9}"/>
              </a:ext>
            </a:extLst>
          </p:cNvPr>
          <p:cNvSpPr txBox="1"/>
          <p:nvPr/>
        </p:nvSpPr>
        <p:spPr>
          <a:xfrm>
            <a:off x="4652877" y="429242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10</a:t>
            </a:r>
          </a:p>
        </p:txBody>
      </p:sp>
      <p:sp>
        <p:nvSpPr>
          <p:cNvPr id="101" name="13 CuadroTexto">
            <a:extLst>
              <a:ext uri="{FF2B5EF4-FFF2-40B4-BE49-F238E27FC236}">
                <a16:creationId xmlns:a16="http://schemas.microsoft.com/office/drawing/2014/main" id="{E064DFF6-6A49-4A9E-9123-10ED266B7CD8}"/>
              </a:ext>
            </a:extLst>
          </p:cNvPr>
          <p:cNvSpPr txBox="1"/>
          <p:nvPr/>
        </p:nvSpPr>
        <p:spPr>
          <a:xfrm>
            <a:off x="6367764" y="431702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2.2 GHz</a:t>
            </a:r>
          </a:p>
        </p:txBody>
      </p:sp>
      <p:sp>
        <p:nvSpPr>
          <p:cNvPr id="102" name="13 CuadroTexto">
            <a:extLst>
              <a:ext uri="{FF2B5EF4-FFF2-40B4-BE49-F238E27FC236}">
                <a16:creationId xmlns:a16="http://schemas.microsoft.com/office/drawing/2014/main" id="{05394E9D-C71B-4BB5-9093-670FFCA99B08}"/>
              </a:ext>
            </a:extLst>
          </p:cNvPr>
          <p:cNvSpPr txBox="1"/>
          <p:nvPr/>
        </p:nvSpPr>
        <p:spPr>
          <a:xfrm>
            <a:off x="7738779" y="431702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 GB</a:t>
            </a:r>
          </a:p>
        </p:txBody>
      </p:sp>
      <p:sp>
        <p:nvSpPr>
          <p:cNvPr id="103" name="13 CuadroTexto">
            <a:extLst>
              <a:ext uri="{FF2B5EF4-FFF2-40B4-BE49-F238E27FC236}">
                <a16:creationId xmlns:a16="http://schemas.microsoft.com/office/drawing/2014/main" id="{7EA25538-E60C-49BE-895E-50739A49400C}"/>
              </a:ext>
            </a:extLst>
          </p:cNvPr>
          <p:cNvSpPr txBox="1"/>
          <p:nvPr/>
        </p:nvSpPr>
        <p:spPr>
          <a:xfrm>
            <a:off x="8965484" y="4292425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TB</a:t>
            </a:r>
          </a:p>
        </p:txBody>
      </p:sp>
      <p:sp>
        <p:nvSpPr>
          <p:cNvPr id="109" name="13 CuadroTexto">
            <a:extLst>
              <a:ext uri="{FF2B5EF4-FFF2-40B4-BE49-F238E27FC236}">
                <a16:creationId xmlns:a16="http://schemas.microsoft.com/office/drawing/2014/main" id="{A1AD2DDD-88B9-4D5E-9AAA-1C3EDCFFD635}"/>
              </a:ext>
            </a:extLst>
          </p:cNvPr>
          <p:cNvSpPr txBox="1"/>
          <p:nvPr/>
        </p:nvSpPr>
        <p:spPr>
          <a:xfrm>
            <a:off x="3921168" y="1645525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Equipo Informático | </a:t>
            </a:r>
            <a:r>
              <a:rPr lang="es-SV" dirty="0">
                <a:solidFill>
                  <a:schemeClr val="bg1">
                    <a:lumMod val="50000"/>
                  </a:schemeClr>
                </a:solidFill>
                <a:latin typeface="Berlin Sans FB" pitchFamily="34" charset="0"/>
              </a:rPr>
              <a:t>Equipo de Desarrollo</a:t>
            </a:r>
          </a:p>
        </p:txBody>
      </p:sp>
      <p:sp>
        <p:nvSpPr>
          <p:cNvPr id="39" name="13 CuadroTexto">
            <a:extLst>
              <a:ext uri="{FF2B5EF4-FFF2-40B4-BE49-F238E27FC236}">
                <a16:creationId xmlns:a16="http://schemas.microsoft.com/office/drawing/2014/main" id="{FFDDDD2C-C422-4544-8356-175D9377CE6B}"/>
              </a:ext>
            </a:extLst>
          </p:cNvPr>
          <p:cNvSpPr txBox="1"/>
          <p:nvPr/>
        </p:nvSpPr>
        <p:spPr>
          <a:xfrm>
            <a:off x="1713876" y="3029536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Requerimientos mínimos</a:t>
            </a:r>
          </a:p>
        </p:txBody>
      </p:sp>
      <p:sp>
        <p:nvSpPr>
          <p:cNvPr id="40" name="13 CuadroTexto">
            <a:extLst>
              <a:ext uri="{FF2B5EF4-FFF2-40B4-BE49-F238E27FC236}">
                <a16:creationId xmlns:a16="http://schemas.microsoft.com/office/drawing/2014/main" id="{A00A2E41-AC8D-4BF4-88A3-65EFF5090B6A}"/>
              </a:ext>
            </a:extLst>
          </p:cNvPr>
          <p:cNvSpPr txBox="1"/>
          <p:nvPr/>
        </p:nvSpPr>
        <p:spPr>
          <a:xfrm>
            <a:off x="4651851" y="302953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Windows 7</a:t>
            </a:r>
          </a:p>
        </p:txBody>
      </p:sp>
      <p:sp>
        <p:nvSpPr>
          <p:cNvPr id="41" name="13 CuadroTexto">
            <a:extLst>
              <a:ext uri="{FF2B5EF4-FFF2-40B4-BE49-F238E27FC236}">
                <a16:creationId xmlns:a16="http://schemas.microsoft.com/office/drawing/2014/main" id="{9AEBBE6E-557C-4362-9E4E-8D9951C107EE}"/>
              </a:ext>
            </a:extLst>
          </p:cNvPr>
          <p:cNvSpPr txBox="1"/>
          <p:nvPr/>
        </p:nvSpPr>
        <p:spPr>
          <a:xfrm>
            <a:off x="6340288" y="30541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1.2 GHz</a:t>
            </a:r>
          </a:p>
        </p:txBody>
      </p:sp>
      <p:sp>
        <p:nvSpPr>
          <p:cNvPr id="42" name="13 CuadroTexto">
            <a:extLst>
              <a:ext uri="{FF2B5EF4-FFF2-40B4-BE49-F238E27FC236}">
                <a16:creationId xmlns:a16="http://schemas.microsoft.com/office/drawing/2014/main" id="{5D7E2F28-3E16-49C4-8D34-9AC9D611461A}"/>
              </a:ext>
            </a:extLst>
          </p:cNvPr>
          <p:cNvSpPr txBox="1"/>
          <p:nvPr/>
        </p:nvSpPr>
        <p:spPr>
          <a:xfrm>
            <a:off x="7711304" y="30541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1 GB</a:t>
            </a:r>
          </a:p>
        </p:txBody>
      </p:sp>
      <p:sp>
        <p:nvSpPr>
          <p:cNvPr id="43" name="13 CuadroTexto">
            <a:extLst>
              <a:ext uri="{FF2B5EF4-FFF2-40B4-BE49-F238E27FC236}">
                <a16:creationId xmlns:a16="http://schemas.microsoft.com/office/drawing/2014/main" id="{F0EF78ED-7EAF-4E8B-A22B-A93D26150661}"/>
              </a:ext>
            </a:extLst>
          </p:cNvPr>
          <p:cNvSpPr txBox="1"/>
          <p:nvPr/>
        </p:nvSpPr>
        <p:spPr>
          <a:xfrm>
            <a:off x="8800953" y="30295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40 GB</a:t>
            </a:r>
          </a:p>
        </p:txBody>
      </p:sp>
    </p:spTree>
    <p:extLst>
      <p:ext uri="{BB962C8B-B14F-4D97-AF65-F5344CB8AC3E}">
        <p14:creationId xmlns:p14="http://schemas.microsoft.com/office/powerpoint/2010/main" val="34901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74" grpId="0"/>
      <p:bldP spid="80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3D1FDF75-71C2-476C-854F-F6BF1132F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661363"/>
              </p:ext>
            </p:extLst>
          </p:nvPr>
        </p:nvGraphicFramePr>
        <p:xfrm>
          <a:off x="959923" y="1888970"/>
          <a:ext cx="6028855" cy="4301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9883225-0EE7-4620-BD00-B817A502B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340638"/>
              </p:ext>
            </p:extLst>
          </p:nvPr>
        </p:nvGraphicFramePr>
        <p:xfrm>
          <a:off x="7456868" y="1884746"/>
          <a:ext cx="3825025" cy="438912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{0660B408-B3CF-4A94-85FC-2B1E0A45F4A2}</a:tableStyleId>
              </a:tblPr>
              <a:tblGrid>
                <a:gridCol w="502276">
                  <a:extLst>
                    <a:ext uri="{9D8B030D-6E8A-4147-A177-3AD203B41FA5}">
                      <a16:colId xmlns:a16="http://schemas.microsoft.com/office/drawing/2014/main" val="289331584"/>
                    </a:ext>
                  </a:extLst>
                </a:gridCol>
                <a:gridCol w="3322749">
                  <a:extLst>
                    <a:ext uri="{9D8B030D-6E8A-4147-A177-3AD203B41FA5}">
                      <a16:colId xmlns:a16="http://schemas.microsoft.com/office/drawing/2014/main" val="1190780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No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Interrogante realizada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7048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1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</a:rPr>
                        <a:t>¿Considera que los procesos actuales de manejo de información en el puesto que desempeña se realizan de forma que se obtengan los mejores resultados en el menor tiempo posible?</a:t>
                      </a:r>
                      <a:endParaRPr lang="es-MX" sz="160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508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2</a:t>
                      </a:r>
                      <a:endParaRPr lang="es-MX" sz="1600" b="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</a:rPr>
                        <a:t>¿Está de acuerdo en la implementación de un nuevo sistema informático, que permita manejar la información de todo el Grupo Promesa en una misma aplicación?</a:t>
                      </a:r>
                      <a:endParaRPr lang="es-MX" sz="1600" dirty="0">
                        <a:solidFill>
                          <a:srgbClr val="0B5294"/>
                        </a:solidFill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12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Operativa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C626706-C237-4D97-8D6F-F8C1934A5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300980"/>
              </p:ext>
            </p:extLst>
          </p:nvPr>
        </p:nvGraphicFramePr>
        <p:xfrm>
          <a:off x="796949" y="1777286"/>
          <a:ext cx="10587975" cy="4530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491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917B5AB-8B4F-4DBE-94B1-0A58F89A3F57}"/>
              </a:ext>
            </a:extLst>
          </p:cNvPr>
          <p:cNvGrpSpPr/>
          <p:nvPr/>
        </p:nvGrpSpPr>
        <p:grpSpPr>
          <a:xfrm>
            <a:off x="5179242" y="2828053"/>
            <a:ext cx="1800000" cy="1800000"/>
            <a:chOff x="7158415" y="3676537"/>
            <a:chExt cx="1800000" cy="18000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2C2D2BF9-D7F5-4FF3-901D-685E85AC43DF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6C496144-D6BD-42B8-A701-1324DF384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954575" y="150385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Desarrollo del sistema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220B5F1-541C-45DD-9503-D367E6813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3923" y="2288053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938FAB7-6A8C-4DB4-A44E-A9ABC44476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923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5340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C2D32D7-52F6-469E-BDC8-01705C77F5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7046" y="2288053"/>
            <a:ext cx="1080000" cy="108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517517-A26B-4A1F-B469-4D0EBE0B00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228805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9A1E7AD-C96B-4607-9D18-FA07D57202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4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718684" y="3605120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Recurso Humano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821241" y="3599375"/>
            <a:ext cx="1648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Desarrollo</a:t>
            </a:r>
          </a:p>
        </p:txBody>
      </p:sp>
      <p:sp>
        <p:nvSpPr>
          <p:cNvPr id="19" name="28 CuadroTexto">
            <a:extLst>
              <a:ext uri="{FF2B5EF4-FFF2-40B4-BE49-F238E27FC236}">
                <a16:creationId xmlns:a16="http://schemas.microsoft.com/office/drawing/2014/main" id="{5085422A-AFE3-441B-9FD0-EE3E9D102DDF}"/>
              </a:ext>
            </a:extLst>
          </p:cNvPr>
          <p:cNvSpPr txBox="1"/>
          <p:nvPr/>
        </p:nvSpPr>
        <p:spPr>
          <a:xfrm>
            <a:off x="903028" y="5559364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Herramientas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36041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882994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56105" y="3599375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S. Internet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823684" y="5553619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Imprevistos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448161" y="4793120"/>
            <a:ext cx="126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Sistema 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Propuesto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040085" y="3198038"/>
            <a:ext cx="1407363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$ 16,944.00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90161" y="3192293"/>
            <a:ext cx="1150040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$ 820.00</a:t>
            </a:r>
          </a:p>
        </p:txBody>
      </p:sp>
      <p:sp>
        <p:nvSpPr>
          <p:cNvPr id="28" name="28 CuadroTexto">
            <a:extLst>
              <a:ext uri="{FF2B5EF4-FFF2-40B4-BE49-F238E27FC236}">
                <a16:creationId xmlns:a16="http://schemas.microsoft.com/office/drawing/2014/main" id="{418695EF-1331-4EF9-B5A6-292D6659CEC6}"/>
              </a:ext>
            </a:extLst>
          </p:cNvPr>
          <p:cNvSpPr txBox="1"/>
          <p:nvPr/>
        </p:nvSpPr>
        <p:spPr>
          <a:xfrm>
            <a:off x="1149774" y="5152282"/>
            <a:ext cx="1187979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13895" y="5146537"/>
            <a:ext cx="1102572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$ 170.00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52574" y="3192293"/>
            <a:ext cx="954386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$ 63.95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121367" y="3192293"/>
            <a:ext cx="97103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$ 57.60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25933" y="5146537"/>
            <a:ext cx="1007667" cy="3600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$ 912.77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9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$ 19,168.32</a:t>
            </a:r>
          </a:p>
        </p:txBody>
      </p:sp>
    </p:spTree>
    <p:extLst>
      <p:ext uri="{BB962C8B-B14F-4D97-AF65-F5344CB8AC3E}">
        <p14:creationId xmlns:p14="http://schemas.microsoft.com/office/powerpoint/2010/main" val="33323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AB229F1F-C9A3-45AB-B711-DF25E436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72DD599-B253-425D-AC59-239A4CC84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6" y="424229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4A47A22-F358-4432-96FD-C66EEB3F14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9242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209455" y="1503856"/>
            <a:ext cx="173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1622ACD-0201-4757-9BD8-9B790C67A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5340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741092" y="3599375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3092147" y="555361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Impresor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80778" y="3599375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125159" y="4793120"/>
            <a:ext cx="19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Implementación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071192" y="3150956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$ 1,317.00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071191" y="5105200"/>
            <a:ext cx="118797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$ 200.00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06912" y="3150956"/>
            <a:ext cx="124571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$ 1,897.00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64528" y="4348796"/>
            <a:ext cx="1260557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$ 3,414.00</a:t>
            </a:r>
          </a:p>
        </p:txBody>
      </p:sp>
    </p:spTree>
    <p:extLst>
      <p:ext uri="{BB962C8B-B14F-4D97-AF65-F5344CB8AC3E}">
        <p14:creationId xmlns:p14="http://schemas.microsoft.com/office/powerpoint/2010/main" val="8765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27" grpId="0" animBg="1"/>
      <p:bldP spid="29" grpId="0" animBg="1"/>
      <p:bldP spid="30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87AF39A5-BB96-4873-BB89-F6DA7BFE2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824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 descr="C:\Users\CRRuiz\Downloads\doctor.png">
            <a:extLst>
              <a:ext uri="{FF2B5EF4-FFF2-40B4-BE49-F238E27FC236}">
                <a16:creationId xmlns:a16="http://schemas.microsoft.com/office/drawing/2014/main" id="{ABD7787D-2E44-4DB4-8A6D-3676C3C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18" y="2285693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C:\Users\CRRuiz\Downloads\first-aid-kit.png">
            <a:extLst>
              <a:ext uri="{FF2B5EF4-FFF2-40B4-BE49-F238E27FC236}">
                <a16:creationId xmlns:a16="http://schemas.microsoft.com/office/drawing/2014/main" id="{FC397F83-8270-441B-BA98-65BD0FA8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04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CRRuiz\Downloads\nurse.png">
            <a:extLst>
              <a:ext uri="{FF2B5EF4-FFF2-40B4-BE49-F238E27FC236}">
                <a16:creationId xmlns:a16="http://schemas.microsoft.com/office/drawing/2014/main" id="{6C09581E-E2E8-4B81-8CB1-D4FD0875B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76" y="4242702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C:\Users\CRRuiz\Downloads\microscope (2).png">
            <a:extLst>
              <a:ext uri="{FF2B5EF4-FFF2-40B4-BE49-F238E27FC236}">
                <a16:creationId xmlns:a16="http://schemas.microsoft.com/office/drawing/2014/main" id="{29CBB4F3-5647-4B34-9A60-E12DDABA5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06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CRRuiz\Downloads\reception.png">
            <a:extLst>
              <a:ext uri="{FF2B5EF4-FFF2-40B4-BE49-F238E27FC236}">
                <a16:creationId xmlns:a16="http://schemas.microsoft.com/office/drawing/2014/main" id="{ED113CE2-5823-43E7-B7A6-78EB13E59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3" y="2286737"/>
            <a:ext cx="1080000" cy="108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4384712" y="1503856"/>
            <a:ext cx="33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Ingresos por reducción de tiempos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70D4293-3FF6-404D-8D5A-B52728422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1181" y="4230807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28 CuadroTexto">
            <a:extLst>
              <a:ext uri="{FF2B5EF4-FFF2-40B4-BE49-F238E27FC236}">
                <a16:creationId xmlns:a16="http://schemas.microsoft.com/office/drawing/2014/main" id="{996312CB-A19A-4B61-AFF6-DFDB50E56DB4}"/>
              </a:ext>
            </a:extLst>
          </p:cNvPr>
          <p:cNvSpPr txBox="1"/>
          <p:nvPr/>
        </p:nvSpPr>
        <p:spPr>
          <a:xfrm>
            <a:off x="1096193" y="3605120"/>
            <a:ext cx="1255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Recepción</a:t>
            </a: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2918225" y="3599375"/>
            <a:ext cx="1454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Laboratorio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963908" y="5553619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Enfermería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955933" y="359937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Consulta</a:t>
            </a:r>
          </a:p>
        </p:txBody>
      </p:sp>
      <p:sp>
        <p:nvSpPr>
          <p:cNvPr id="22" name="28 CuadroTexto">
            <a:extLst>
              <a:ext uri="{FF2B5EF4-FFF2-40B4-BE49-F238E27FC236}">
                <a16:creationId xmlns:a16="http://schemas.microsoft.com/office/drawing/2014/main" id="{5C9EF642-CD8E-4737-AFB1-432DB242F6BC}"/>
              </a:ext>
            </a:extLst>
          </p:cNvPr>
          <p:cNvSpPr txBox="1"/>
          <p:nvPr/>
        </p:nvSpPr>
        <p:spPr>
          <a:xfrm>
            <a:off x="9983357" y="3599375"/>
            <a:ext cx="1207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Farmacia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900630" y="555361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Papelería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36755" y="4793120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6" name="28 CuadroTexto">
            <a:extLst>
              <a:ext uri="{FF2B5EF4-FFF2-40B4-BE49-F238E27FC236}">
                <a16:creationId xmlns:a16="http://schemas.microsoft.com/office/drawing/2014/main" id="{979E021F-CF5D-426C-9006-F0F778CAF454}"/>
              </a:ext>
            </a:extLst>
          </p:cNvPr>
          <p:cNvSpPr txBox="1"/>
          <p:nvPr/>
        </p:nvSpPr>
        <p:spPr>
          <a:xfrm>
            <a:off x="1102764" y="3156701"/>
            <a:ext cx="1282002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$ 4,054.32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2990367" y="3150956"/>
            <a:ext cx="1349631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$ 5,460.00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130545" y="5105200"/>
            <a:ext cx="1069273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$ 486.72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7915160" y="3150956"/>
            <a:ext cx="1229216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$ 1,366.08</a:t>
            </a:r>
          </a:p>
        </p:txBody>
      </p:sp>
      <p:sp>
        <p:nvSpPr>
          <p:cNvPr id="31" name="28 CuadroTexto">
            <a:extLst>
              <a:ext uri="{FF2B5EF4-FFF2-40B4-BE49-F238E27FC236}">
                <a16:creationId xmlns:a16="http://schemas.microsoft.com/office/drawing/2014/main" id="{FEB24F5C-4A3D-46F0-A8A1-E8B714D4C5DA}"/>
              </a:ext>
            </a:extLst>
          </p:cNvPr>
          <p:cNvSpPr txBox="1"/>
          <p:nvPr/>
        </p:nvSpPr>
        <p:spPr>
          <a:xfrm>
            <a:off x="10064756" y="3150956"/>
            <a:ext cx="1084259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$ 769.56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457928" y="4348796"/>
            <a:ext cx="1273753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</p:spTree>
    <p:extLst>
      <p:ext uri="{BB962C8B-B14F-4D97-AF65-F5344CB8AC3E}">
        <p14:creationId xmlns:p14="http://schemas.microsoft.com/office/powerpoint/2010/main" val="4865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2" grpId="0"/>
      <p:bldP spid="23" grpId="0"/>
      <p:bldP spid="24" grpId="0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189F0386-1C9C-4877-9FBE-117021398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269" y="2828053"/>
            <a:ext cx="1800000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20EBFCF-D298-4CFC-81C6-6C1935C08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1181" y="4236552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FE72B18-FC51-4D1A-84E9-67BF3261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00876" y="4230807"/>
            <a:ext cx="1080000" cy="108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ABC8FD8E-CE48-4CBE-B365-53658114F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876" y="2285693"/>
            <a:ext cx="1080000" cy="1080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EC72A373-DB06-4CFE-804E-15CEF76EE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6888" y="2276564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6718" y="1503856"/>
            <a:ext cx="21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sp>
        <p:nvSpPr>
          <p:cNvPr id="18" name="28 CuadroTexto">
            <a:extLst>
              <a:ext uri="{FF2B5EF4-FFF2-40B4-BE49-F238E27FC236}">
                <a16:creationId xmlns:a16="http://schemas.microsoft.com/office/drawing/2014/main" id="{25EBBAF0-F385-411C-9FAE-5DBE4DCFFB2F}"/>
              </a:ext>
            </a:extLst>
          </p:cNvPr>
          <p:cNvSpPr txBox="1"/>
          <p:nvPr/>
        </p:nvSpPr>
        <p:spPr>
          <a:xfrm>
            <a:off x="3018415" y="3599375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Energía E.</a:t>
            </a:r>
          </a:p>
        </p:txBody>
      </p:sp>
      <p:sp>
        <p:nvSpPr>
          <p:cNvPr id="20" name="28 CuadroTexto">
            <a:extLst>
              <a:ext uri="{FF2B5EF4-FFF2-40B4-BE49-F238E27FC236}">
                <a16:creationId xmlns:a16="http://schemas.microsoft.com/office/drawing/2014/main" id="{CDC14499-7FC3-4B60-AD48-F8BE7BE6CEF8}"/>
              </a:ext>
            </a:extLst>
          </p:cNvPr>
          <p:cNvSpPr txBox="1"/>
          <p:nvPr/>
        </p:nvSpPr>
        <p:spPr>
          <a:xfrm>
            <a:off x="2536710" y="5553619"/>
            <a:ext cx="221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Servicio de internet</a:t>
            </a:r>
          </a:p>
        </p:txBody>
      </p:sp>
      <p:sp>
        <p:nvSpPr>
          <p:cNvPr id="21" name="28 CuadroTexto">
            <a:extLst>
              <a:ext uri="{FF2B5EF4-FFF2-40B4-BE49-F238E27FC236}">
                <a16:creationId xmlns:a16="http://schemas.microsoft.com/office/drawing/2014/main" id="{2AC3C56E-061C-4A5C-A0EF-8A91538436E9}"/>
              </a:ext>
            </a:extLst>
          </p:cNvPr>
          <p:cNvSpPr txBox="1"/>
          <p:nvPr/>
        </p:nvSpPr>
        <p:spPr>
          <a:xfrm>
            <a:off x="7602472" y="3599375"/>
            <a:ext cx="1814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Servidor</a:t>
            </a:r>
          </a:p>
        </p:txBody>
      </p:sp>
      <p:sp>
        <p:nvSpPr>
          <p:cNvPr id="23" name="28 CuadroTexto">
            <a:extLst>
              <a:ext uri="{FF2B5EF4-FFF2-40B4-BE49-F238E27FC236}">
                <a16:creationId xmlns:a16="http://schemas.microsoft.com/office/drawing/2014/main" id="{A2295B5F-3E19-4767-BD29-1C653C79CB32}"/>
              </a:ext>
            </a:extLst>
          </p:cNvPr>
          <p:cNvSpPr txBox="1"/>
          <p:nvPr/>
        </p:nvSpPr>
        <p:spPr>
          <a:xfrm>
            <a:off x="7605678" y="5553619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Mantenimiento</a:t>
            </a:r>
          </a:p>
          <a:p>
            <a:pPr algn="ctr"/>
            <a:r>
              <a:rPr lang="es-SV" sz="2000" dirty="0" err="1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Eq</a:t>
            </a:r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. Informático</a:t>
            </a:r>
          </a:p>
        </p:txBody>
      </p:sp>
      <p:sp>
        <p:nvSpPr>
          <p:cNvPr id="24" name="28 CuadroTexto">
            <a:extLst>
              <a:ext uri="{FF2B5EF4-FFF2-40B4-BE49-F238E27FC236}">
                <a16:creationId xmlns:a16="http://schemas.microsoft.com/office/drawing/2014/main" id="{A36242CE-B892-4270-B8F7-96E9C53D0E52}"/>
              </a:ext>
            </a:extLst>
          </p:cNvPr>
          <p:cNvSpPr txBox="1"/>
          <p:nvPr/>
        </p:nvSpPr>
        <p:spPr>
          <a:xfrm>
            <a:off x="5397669" y="4793120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Gatos total</a:t>
            </a:r>
          </a:p>
          <a:p>
            <a:pPr algn="ct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- Anual -</a:t>
            </a:r>
          </a:p>
        </p:txBody>
      </p:sp>
      <p:sp>
        <p:nvSpPr>
          <p:cNvPr id="27" name="28 CuadroTexto">
            <a:extLst>
              <a:ext uri="{FF2B5EF4-FFF2-40B4-BE49-F238E27FC236}">
                <a16:creationId xmlns:a16="http://schemas.microsoft.com/office/drawing/2014/main" id="{CC6E33D9-EC37-48C5-A46E-51FB87B8DE78}"/>
              </a:ext>
            </a:extLst>
          </p:cNvPr>
          <p:cNvSpPr txBox="1"/>
          <p:nvPr/>
        </p:nvSpPr>
        <p:spPr>
          <a:xfrm>
            <a:off x="3133043" y="3150956"/>
            <a:ext cx="1064278" cy="44267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29" name="28 CuadroTexto">
            <a:extLst>
              <a:ext uri="{FF2B5EF4-FFF2-40B4-BE49-F238E27FC236}">
                <a16:creationId xmlns:a16="http://schemas.microsoft.com/office/drawing/2014/main" id="{3A37FC78-1BE7-4E1B-B412-8B003A3CDD80}"/>
              </a:ext>
            </a:extLst>
          </p:cNvPr>
          <p:cNvSpPr txBox="1"/>
          <p:nvPr/>
        </p:nvSpPr>
        <p:spPr>
          <a:xfrm>
            <a:off x="3206232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0" name="28 CuadroTexto">
            <a:extLst>
              <a:ext uri="{FF2B5EF4-FFF2-40B4-BE49-F238E27FC236}">
                <a16:creationId xmlns:a16="http://schemas.microsoft.com/office/drawing/2014/main" id="{8BA93F1A-5EEC-4ECF-8A99-E0D6C34CAC42}"/>
              </a:ext>
            </a:extLst>
          </p:cNvPr>
          <p:cNvSpPr txBox="1"/>
          <p:nvPr/>
        </p:nvSpPr>
        <p:spPr>
          <a:xfrm>
            <a:off x="8070818" y="3150956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2" name="28 CuadroTexto">
            <a:extLst>
              <a:ext uri="{FF2B5EF4-FFF2-40B4-BE49-F238E27FC236}">
                <a16:creationId xmlns:a16="http://schemas.microsoft.com/office/drawing/2014/main" id="{F0E299CD-B350-469A-80D0-32D4A3C3B5B7}"/>
              </a:ext>
            </a:extLst>
          </p:cNvPr>
          <p:cNvSpPr txBox="1"/>
          <p:nvPr/>
        </p:nvSpPr>
        <p:spPr>
          <a:xfrm>
            <a:off x="8070817" y="5105200"/>
            <a:ext cx="917899" cy="44267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$ 0.00</a:t>
            </a:r>
          </a:p>
        </p:txBody>
      </p:sp>
      <p:sp>
        <p:nvSpPr>
          <p:cNvPr id="33" name="28 CuadroTexto">
            <a:extLst>
              <a:ext uri="{FF2B5EF4-FFF2-40B4-BE49-F238E27FC236}">
                <a16:creationId xmlns:a16="http://schemas.microsoft.com/office/drawing/2014/main" id="{BA928619-A2DD-4EA6-B04F-B031A5ADB257}"/>
              </a:ext>
            </a:extLst>
          </p:cNvPr>
          <p:cNvSpPr txBox="1"/>
          <p:nvPr/>
        </p:nvSpPr>
        <p:spPr>
          <a:xfrm>
            <a:off x="5562664" y="4348796"/>
            <a:ext cx="1064278" cy="4426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pPr algn="ct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$ 828.63</a:t>
            </a:r>
          </a:p>
        </p:txBody>
      </p:sp>
    </p:spTree>
    <p:extLst>
      <p:ext uri="{BB962C8B-B14F-4D97-AF65-F5344CB8AC3E}">
        <p14:creationId xmlns:p14="http://schemas.microsoft.com/office/powerpoint/2010/main" val="18391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3" grpId="0"/>
      <p:bldP spid="24" grpId="0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n 95">
            <a:extLst>
              <a:ext uri="{FF2B5EF4-FFF2-40B4-BE49-F238E27FC236}">
                <a16:creationId xmlns:a16="http://schemas.microsoft.com/office/drawing/2014/main" id="{C70AAD71-A76B-4E8A-A26F-E8F8B9A5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769456"/>
            <a:ext cx="360000" cy="360000"/>
          </a:xfrm>
          <a:prstGeom prst="rect">
            <a:avLst/>
          </a:prstGeom>
          <a:effectLst/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271B31B2-20C1-4305-888B-C27A0E2D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4" y="5266371"/>
            <a:ext cx="360000" cy="360000"/>
          </a:xfrm>
          <a:prstGeom prst="rect">
            <a:avLst/>
          </a:prstGeom>
          <a:effectLst/>
        </p:spPr>
      </p:pic>
      <p:grpSp>
        <p:nvGrpSpPr>
          <p:cNvPr id="91" name="Grupo 90">
            <a:extLst>
              <a:ext uri="{FF2B5EF4-FFF2-40B4-BE49-F238E27FC236}">
                <a16:creationId xmlns:a16="http://schemas.microsoft.com/office/drawing/2014/main" id="{DB5AEEBD-736D-43F8-BE11-8721C7F2683E}"/>
              </a:ext>
            </a:extLst>
          </p:cNvPr>
          <p:cNvGrpSpPr/>
          <p:nvPr/>
        </p:nvGrpSpPr>
        <p:grpSpPr>
          <a:xfrm>
            <a:off x="829184" y="4746326"/>
            <a:ext cx="360000" cy="360000"/>
            <a:chOff x="7158415" y="3676537"/>
            <a:chExt cx="1800000" cy="180000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985439C2-BFF8-4F19-BF01-F30D83ADD821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93" name="Gráfico 92">
              <a:extLst>
                <a:ext uri="{FF2B5EF4-FFF2-40B4-BE49-F238E27FC236}">
                  <a16:creationId xmlns:a16="http://schemas.microsoft.com/office/drawing/2014/main" id="{D7E16339-9ECF-4FC8-8FD6-2C8587A2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90" name="Gráfico 89">
            <a:extLst>
              <a:ext uri="{FF2B5EF4-FFF2-40B4-BE49-F238E27FC236}">
                <a16:creationId xmlns:a16="http://schemas.microsoft.com/office/drawing/2014/main" id="{736CBBCA-941B-4AE3-8EF5-309B730E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184" y="4276166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Gráfico 88">
            <a:extLst>
              <a:ext uri="{FF2B5EF4-FFF2-40B4-BE49-F238E27FC236}">
                <a16:creationId xmlns:a16="http://schemas.microsoft.com/office/drawing/2014/main" id="{0F1A3ED8-9CD4-4789-87EA-3788D8E839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184" y="3813191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2AEE0274-A766-497C-B42D-3711355463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9184" y="3324598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2" name="Grupo 71">
            <a:extLst>
              <a:ext uri="{FF2B5EF4-FFF2-40B4-BE49-F238E27FC236}">
                <a16:creationId xmlns:a16="http://schemas.microsoft.com/office/drawing/2014/main" id="{7C758F26-5C8C-4535-9FBB-CE932A07A08C}"/>
              </a:ext>
            </a:extLst>
          </p:cNvPr>
          <p:cNvGrpSpPr/>
          <p:nvPr/>
        </p:nvGrpSpPr>
        <p:grpSpPr>
          <a:xfrm>
            <a:off x="829184" y="2852993"/>
            <a:ext cx="360000" cy="360000"/>
            <a:chOff x="7158415" y="3676537"/>
            <a:chExt cx="1800000" cy="1800000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3BAD7E2F-D3A7-47ED-BEE8-767D6949BCFD}"/>
                </a:ext>
              </a:extLst>
            </p:cNvPr>
            <p:cNvSpPr/>
            <p:nvPr/>
          </p:nvSpPr>
          <p:spPr>
            <a:xfrm>
              <a:off x="7158415" y="3676537"/>
              <a:ext cx="1800000" cy="1800000"/>
            </a:xfrm>
            <a:prstGeom prst="ellipse">
              <a:avLst/>
            </a:prstGeom>
            <a:solidFill>
              <a:srgbClr val="FF6699"/>
            </a:solidFill>
            <a:ln>
              <a:solidFill>
                <a:srgbClr val="FF66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74" name="Gráfico 73">
              <a:extLst>
                <a:ext uri="{FF2B5EF4-FFF2-40B4-BE49-F238E27FC236}">
                  <a16:creationId xmlns:a16="http://schemas.microsoft.com/office/drawing/2014/main" id="{68535209-770F-49F5-9AD8-957CE2FA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28415" y="3946537"/>
              <a:ext cx="1260000" cy="1260000"/>
            </a:xfrm>
            <a:prstGeom prst="rect">
              <a:avLst/>
            </a:prstGeom>
          </p:spPr>
        </p:pic>
      </p:grpSp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7A6036-D9AF-4280-A5E7-7E09286263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75526" y="2000233"/>
            <a:ext cx="360000" cy="360000"/>
          </a:xfrm>
          <a:prstGeom prst="rect">
            <a:avLst/>
          </a:prstGeom>
          <a:effectLst/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ED212A2-BF7C-4A20-98AF-8593349960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09403" y="2003434"/>
            <a:ext cx="360000" cy="36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7D9076F-9FF6-4F6A-ACB5-E9296EAFA7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16192" y="2003434"/>
            <a:ext cx="360000" cy="36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B90065D-E70B-4E89-B2DC-BDD7BCD69B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36525" y="1994241"/>
            <a:ext cx="360000" cy="360000"/>
          </a:xfrm>
          <a:prstGeom prst="rect">
            <a:avLst/>
          </a:prstGeom>
          <a:effectLst/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DDF0F05-98DC-4EE8-888C-8484D85F5C2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756858" y="1989696"/>
            <a:ext cx="360000" cy="360000"/>
          </a:xfrm>
          <a:prstGeom prst="rect">
            <a:avLst/>
          </a:prstGeom>
          <a:effectLst/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83D2621A-EADD-40C5-B2C5-4A8A4FBC1B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184" y="2402897"/>
            <a:ext cx="360000" cy="3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28 CuadroTexto">
            <a:extLst>
              <a:ext uri="{FF2B5EF4-FFF2-40B4-BE49-F238E27FC236}">
                <a16:creationId xmlns:a16="http://schemas.microsoft.com/office/drawing/2014/main" id="{792CC909-41E2-4D36-A6E3-6CBF7BE26308}"/>
              </a:ext>
            </a:extLst>
          </p:cNvPr>
          <p:cNvSpPr txBox="1"/>
          <p:nvPr/>
        </p:nvSpPr>
        <p:spPr>
          <a:xfrm>
            <a:off x="1330431" y="2382842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Ahorros por procesos</a:t>
            </a:r>
          </a:p>
        </p:txBody>
      </p:sp>
      <p:sp>
        <p:nvSpPr>
          <p:cNvPr id="38" name="28 CuadroTexto">
            <a:extLst>
              <a:ext uri="{FF2B5EF4-FFF2-40B4-BE49-F238E27FC236}">
                <a16:creationId xmlns:a16="http://schemas.microsoft.com/office/drawing/2014/main" id="{A6DC4299-E2DD-4A8D-A3CD-F68F0899D29F}"/>
              </a:ext>
            </a:extLst>
          </p:cNvPr>
          <p:cNvSpPr txBox="1"/>
          <p:nvPr/>
        </p:nvSpPr>
        <p:spPr>
          <a:xfrm>
            <a:off x="5756940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39" name="28 CuadroTexto">
            <a:extLst>
              <a:ext uri="{FF2B5EF4-FFF2-40B4-BE49-F238E27FC236}">
                <a16:creationId xmlns:a16="http://schemas.microsoft.com/office/drawing/2014/main" id="{EC5AF36C-0CF5-4070-A569-C196A1A5BB8D}"/>
              </a:ext>
            </a:extLst>
          </p:cNvPr>
          <p:cNvSpPr txBox="1"/>
          <p:nvPr/>
        </p:nvSpPr>
        <p:spPr>
          <a:xfrm>
            <a:off x="7277273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0" name="28 CuadroTexto">
            <a:extLst>
              <a:ext uri="{FF2B5EF4-FFF2-40B4-BE49-F238E27FC236}">
                <a16:creationId xmlns:a16="http://schemas.microsoft.com/office/drawing/2014/main" id="{18CF6D2D-584F-490E-A988-4916A949FBF9}"/>
              </a:ext>
            </a:extLst>
          </p:cNvPr>
          <p:cNvSpPr txBox="1"/>
          <p:nvPr/>
        </p:nvSpPr>
        <p:spPr>
          <a:xfrm>
            <a:off x="8797606" y="238284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1" name="28 CuadroTexto">
            <a:extLst>
              <a:ext uri="{FF2B5EF4-FFF2-40B4-BE49-F238E27FC236}">
                <a16:creationId xmlns:a16="http://schemas.microsoft.com/office/drawing/2014/main" id="{117F3763-2DC1-4947-B970-2FF6DAA0B4F2}"/>
              </a:ext>
            </a:extLst>
          </p:cNvPr>
          <p:cNvSpPr txBox="1"/>
          <p:nvPr/>
        </p:nvSpPr>
        <p:spPr>
          <a:xfrm>
            <a:off x="10317939" y="2369963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$ 12,136.68</a:t>
            </a:r>
          </a:p>
        </p:txBody>
      </p:sp>
      <p:sp>
        <p:nvSpPr>
          <p:cNvPr id="43" name="28 CuadroTexto">
            <a:extLst>
              <a:ext uri="{FF2B5EF4-FFF2-40B4-BE49-F238E27FC236}">
                <a16:creationId xmlns:a16="http://schemas.microsoft.com/office/drawing/2014/main" id="{416F53C9-7640-425F-A227-4322FA903808}"/>
              </a:ext>
            </a:extLst>
          </p:cNvPr>
          <p:cNvSpPr txBox="1"/>
          <p:nvPr/>
        </p:nvSpPr>
        <p:spPr>
          <a:xfrm>
            <a:off x="1330431" y="2840841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del sistema</a:t>
            </a:r>
          </a:p>
        </p:txBody>
      </p:sp>
      <p:sp>
        <p:nvSpPr>
          <p:cNvPr id="44" name="28 CuadroTexto">
            <a:extLst>
              <a:ext uri="{FF2B5EF4-FFF2-40B4-BE49-F238E27FC236}">
                <a16:creationId xmlns:a16="http://schemas.microsoft.com/office/drawing/2014/main" id="{5C3DD3B3-3675-4A19-97F1-EE39F13A8412}"/>
              </a:ext>
            </a:extLst>
          </p:cNvPr>
          <p:cNvSpPr txBox="1"/>
          <p:nvPr/>
        </p:nvSpPr>
        <p:spPr>
          <a:xfrm>
            <a:off x="4236607" y="284084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$ 19,168.32</a:t>
            </a:r>
          </a:p>
        </p:txBody>
      </p:sp>
      <p:sp>
        <p:nvSpPr>
          <p:cNvPr id="49" name="28 CuadroTexto">
            <a:extLst>
              <a:ext uri="{FF2B5EF4-FFF2-40B4-BE49-F238E27FC236}">
                <a16:creationId xmlns:a16="http://schemas.microsoft.com/office/drawing/2014/main" id="{829C0F83-8B21-4965-A6C9-10BD2048E503}"/>
              </a:ext>
            </a:extLst>
          </p:cNvPr>
          <p:cNvSpPr txBox="1"/>
          <p:nvPr/>
        </p:nvSpPr>
        <p:spPr>
          <a:xfrm>
            <a:off x="1330431" y="3311719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Inversión en equipo</a:t>
            </a:r>
          </a:p>
        </p:txBody>
      </p:sp>
      <p:sp>
        <p:nvSpPr>
          <p:cNvPr id="50" name="28 CuadroTexto">
            <a:extLst>
              <a:ext uri="{FF2B5EF4-FFF2-40B4-BE49-F238E27FC236}">
                <a16:creationId xmlns:a16="http://schemas.microsoft.com/office/drawing/2014/main" id="{0DAC5380-89FF-4B42-899B-7A0FDDDC0496}"/>
              </a:ext>
            </a:extLst>
          </p:cNvPr>
          <p:cNvSpPr txBox="1"/>
          <p:nvPr/>
        </p:nvSpPr>
        <p:spPr>
          <a:xfrm>
            <a:off x="4236607" y="33135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$ 3,414.00</a:t>
            </a:r>
          </a:p>
        </p:txBody>
      </p:sp>
      <p:sp>
        <p:nvSpPr>
          <p:cNvPr id="55" name="28 CuadroTexto">
            <a:extLst>
              <a:ext uri="{FF2B5EF4-FFF2-40B4-BE49-F238E27FC236}">
                <a16:creationId xmlns:a16="http://schemas.microsoft.com/office/drawing/2014/main" id="{645ED681-F05A-4FBC-8C67-413BFDC50E07}"/>
              </a:ext>
            </a:extLst>
          </p:cNvPr>
          <p:cNvSpPr txBox="1"/>
          <p:nvPr/>
        </p:nvSpPr>
        <p:spPr>
          <a:xfrm>
            <a:off x="1330431" y="3793136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Gastos de operación</a:t>
            </a:r>
          </a:p>
        </p:txBody>
      </p:sp>
      <p:sp>
        <p:nvSpPr>
          <p:cNvPr id="56" name="28 CuadroTexto">
            <a:extLst>
              <a:ext uri="{FF2B5EF4-FFF2-40B4-BE49-F238E27FC236}">
                <a16:creationId xmlns:a16="http://schemas.microsoft.com/office/drawing/2014/main" id="{AF2AFE6E-FA26-45CC-9B17-79E224534DA0}"/>
              </a:ext>
            </a:extLst>
          </p:cNvPr>
          <p:cNvSpPr txBox="1"/>
          <p:nvPr/>
        </p:nvSpPr>
        <p:spPr>
          <a:xfrm>
            <a:off x="5756940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7" name="28 CuadroTexto">
            <a:extLst>
              <a:ext uri="{FF2B5EF4-FFF2-40B4-BE49-F238E27FC236}">
                <a16:creationId xmlns:a16="http://schemas.microsoft.com/office/drawing/2014/main" id="{61850ED3-9455-428C-9412-129269145962}"/>
              </a:ext>
            </a:extLst>
          </p:cNvPr>
          <p:cNvSpPr txBox="1"/>
          <p:nvPr/>
        </p:nvSpPr>
        <p:spPr>
          <a:xfrm>
            <a:off x="7277273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8" name="28 CuadroTexto">
            <a:extLst>
              <a:ext uri="{FF2B5EF4-FFF2-40B4-BE49-F238E27FC236}">
                <a16:creationId xmlns:a16="http://schemas.microsoft.com/office/drawing/2014/main" id="{630E7FF2-5C81-48A1-BEB7-D2A20E8E9299}"/>
              </a:ext>
            </a:extLst>
          </p:cNvPr>
          <p:cNvSpPr txBox="1"/>
          <p:nvPr/>
        </p:nvSpPr>
        <p:spPr>
          <a:xfrm>
            <a:off x="8797606" y="3793136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59" name="28 CuadroTexto">
            <a:extLst>
              <a:ext uri="{FF2B5EF4-FFF2-40B4-BE49-F238E27FC236}">
                <a16:creationId xmlns:a16="http://schemas.microsoft.com/office/drawing/2014/main" id="{7C9A9E74-AABC-46F3-B050-2BCEED4A3CA5}"/>
              </a:ext>
            </a:extLst>
          </p:cNvPr>
          <p:cNvSpPr txBox="1"/>
          <p:nvPr/>
        </p:nvSpPr>
        <p:spPr>
          <a:xfrm>
            <a:off x="10317939" y="3780257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61" name="28 CuadroTexto">
            <a:extLst>
              <a:ext uri="{FF2B5EF4-FFF2-40B4-BE49-F238E27FC236}">
                <a16:creationId xmlns:a16="http://schemas.microsoft.com/office/drawing/2014/main" id="{B0307318-9184-4E57-8B2C-309FF4B59D9F}"/>
              </a:ext>
            </a:extLst>
          </p:cNvPr>
          <p:cNvSpPr txBox="1"/>
          <p:nvPr/>
        </p:nvSpPr>
        <p:spPr>
          <a:xfrm>
            <a:off x="1330431" y="4268990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Depreciación de equipo</a:t>
            </a:r>
          </a:p>
        </p:txBody>
      </p:sp>
      <p:sp>
        <p:nvSpPr>
          <p:cNvPr id="62" name="28 CuadroTexto">
            <a:extLst>
              <a:ext uri="{FF2B5EF4-FFF2-40B4-BE49-F238E27FC236}">
                <a16:creationId xmlns:a16="http://schemas.microsoft.com/office/drawing/2014/main" id="{4315B25E-0CFC-4CF4-9000-3713C85CBF51}"/>
              </a:ext>
            </a:extLst>
          </p:cNvPr>
          <p:cNvSpPr txBox="1"/>
          <p:nvPr/>
        </p:nvSpPr>
        <p:spPr>
          <a:xfrm>
            <a:off x="5756940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3" name="28 CuadroTexto">
            <a:extLst>
              <a:ext uri="{FF2B5EF4-FFF2-40B4-BE49-F238E27FC236}">
                <a16:creationId xmlns:a16="http://schemas.microsoft.com/office/drawing/2014/main" id="{4DA7711C-D4EB-4E13-9E83-FD6A114DDFAF}"/>
              </a:ext>
            </a:extLst>
          </p:cNvPr>
          <p:cNvSpPr txBox="1"/>
          <p:nvPr/>
        </p:nvSpPr>
        <p:spPr>
          <a:xfrm>
            <a:off x="7277273" y="4268990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$ 1,706.50</a:t>
            </a:r>
          </a:p>
        </p:txBody>
      </p:sp>
      <p:sp>
        <p:nvSpPr>
          <p:cNvPr id="67" name="28 CuadroTexto">
            <a:extLst>
              <a:ext uri="{FF2B5EF4-FFF2-40B4-BE49-F238E27FC236}">
                <a16:creationId xmlns:a16="http://schemas.microsoft.com/office/drawing/2014/main" id="{4D8EA98C-5AAB-4FD9-8A87-9BB77ACDB1F5}"/>
              </a:ext>
            </a:extLst>
          </p:cNvPr>
          <p:cNvSpPr txBox="1"/>
          <p:nvPr/>
        </p:nvSpPr>
        <p:spPr>
          <a:xfrm>
            <a:off x="1330431" y="4744844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Amortización de sistema</a:t>
            </a:r>
          </a:p>
        </p:txBody>
      </p:sp>
      <p:sp>
        <p:nvSpPr>
          <p:cNvPr id="68" name="28 CuadroTexto">
            <a:extLst>
              <a:ext uri="{FF2B5EF4-FFF2-40B4-BE49-F238E27FC236}">
                <a16:creationId xmlns:a16="http://schemas.microsoft.com/office/drawing/2014/main" id="{6AECE563-3C5A-4AC3-9964-BB0AC6FBAE08}"/>
              </a:ext>
            </a:extLst>
          </p:cNvPr>
          <p:cNvSpPr txBox="1"/>
          <p:nvPr/>
        </p:nvSpPr>
        <p:spPr>
          <a:xfrm>
            <a:off x="5756940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69" name="28 CuadroTexto">
            <a:extLst>
              <a:ext uri="{FF2B5EF4-FFF2-40B4-BE49-F238E27FC236}">
                <a16:creationId xmlns:a16="http://schemas.microsoft.com/office/drawing/2014/main" id="{A15E8738-8F97-4544-818F-F16A5F7B7B58}"/>
              </a:ext>
            </a:extLst>
          </p:cNvPr>
          <p:cNvSpPr txBox="1"/>
          <p:nvPr/>
        </p:nvSpPr>
        <p:spPr>
          <a:xfrm>
            <a:off x="7277273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0" name="28 CuadroTexto">
            <a:extLst>
              <a:ext uri="{FF2B5EF4-FFF2-40B4-BE49-F238E27FC236}">
                <a16:creationId xmlns:a16="http://schemas.microsoft.com/office/drawing/2014/main" id="{705869D0-F403-4AA2-A880-92091C077B36}"/>
              </a:ext>
            </a:extLst>
          </p:cNvPr>
          <p:cNvSpPr txBox="1"/>
          <p:nvPr/>
        </p:nvSpPr>
        <p:spPr>
          <a:xfrm>
            <a:off x="8797606" y="4744844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1" name="28 CuadroTexto">
            <a:extLst>
              <a:ext uri="{FF2B5EF4-FFF2-40B4-BE49-F238E27FC236}">
                <a16:creationId xmlns:a16="http://schemas.microsoft.com/office/drawing/2014/main" id="{B6943B86-1C56-4EA3-97EC-D1EAD793E458}"/>
              </a:ext>
            </a:extLst>
          </p:cNvPr>
          <p:cNvSpPr txBox="1"/>
          <p:nvPr/>
        </p:nvSpPr>
        <p:spPr>
          <a:xfrm>
            <a:off x="10317939" y="4731965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bg1">
                    <a:lumMod val="65000"/>
                  </a:schemeClr>
                </a:solidFill>
                <a:latin typeface="Berlin Sans FB" pitchFamily="34" charset="0"/>
              </a:rPr>
              <a:t>$ 4,792.08</a:t>
            </a:r>
          </a:p>
        </p:txBody>
      </p:sp>
      <p:sp>
        <p:nvSpPr>
          <p:cNvPr id="77" name="28 CuadroTexto">
            <a:extLst>
              <a:ext uri="{FF2B5EF4-FFF2-40B4-BE49-F238E27FC236}">
                <a16:creationId xmlns:a16="http://schemas.microsoft.com/office/drawing/2014/main" id="{32BCBD01-CBFC-4CF6-A167-19370246DF0A}"/>
              </a:ext>
            </a:extLst>
          </p:cNvPr>
          <p:cNvSpPr txBox="1"/>
          <p:nvPr/>
        </p:nvSpPr>
        <p:spPr>
          <a:xfrm>
            <a:off x="1330431" y="5266371"/>
            <a:ext cx="93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Totales</a:t>
            </a:r>
          </a:p>
        </p:txBody>
      </p:sp>
      <p:sp>
        <p:nvSpPr>
          <p:cNvPr id="78" name="28 CuadroTexto">
            <a:extLst>
              <a:ext uri="{FF2B5EF4-FFF2-40B4-BE49-F238E27FC236}">
                <a16:creationId xmlns:a16="http://schemas.microsoft.com/office/drawing/2014/main" id="{F4443753-2E1E-4F02-AAAC-48F64EB40703}"/>
              </a:ext>
            </a:extLst>
          </p:cNvPr>
          <p:cNvSpPr txBox="1"/>
          <p:nvPr/>
        </p:nvSpPr>
        <p:spPr>
          <a:xfrm>
            <a:off x="5756940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79" name="28 CuadroTexto">
            <a:extLst>
              <a:ext uri="{FF2B5EF4-FFF2-40B4-BE49-F238E27FC236}">
                <a16:creationId xmlns:a16="http://schemas.microsoft.com/office/drawing/2014/main" id="{729998C0-9721-4CB6-9A07-497C432F059D}"/>
              </a:ext>
            </a:extLst>
          </p:cNvPr>
          <p:cNvSpPr txBox="1"/>
          <p:nvPr/>
        </p:nvSpPr>
        <p:spPr>
          <a:xfrm>
            <a:off x="7277273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$ 877.87</a:t>
            </a:r>
          </a:p>
        </p:txBody>
      </p:sp>
      <p:sp>
        <p:nvSpPr>
          <p:cNvPr id="80" name="28 CuadroTexto">
            <a:extLst>
              <a:ext uri="{FF2B5EF4-FFF2-40B4-BE49-F238E27FC236}">
                <a16:creationId xmlns:a16="http://schemas.microsoft.com/office/drawing/2014/main" id="{21FC44D4-BA79-4FE1-9917-ED75F839CE60}"/>
              </a:ext>
            </a:extLst>
          </p:cNvPr>
          <p:cNvSpPr txBox="1"/>
          <p:nvPr/>
        </p:nvSpPr>
        <p:spPr>
          <a:xfrm>
            <a:off x="8797606" y="5266371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1" name="28 CuadroTexto">
            <a:extLst>
              <a:ext uri="{FF2B5EF4-FFF2-40B4-BE49-F238E27FC236}">
                <a16:creationId xmlns:a16="http://schemas.microsoft.com/office/drawing/2014/main" id="{CFC16900-0235-4CCA-86AD-1CE29E249C77}"/>
              </a:ext>
            </a:extLst>
          </p:cNvPr>
          <p:cNvSpPr txBox="1"/>
          <p:nvPr/>
        </p:nvSpPr>
        <p:spPr>
          <a:xfrm>
            <a:off x="10317939" y="5253492"/>
            <a:ext cx="123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$ 828.63</a:t>
            </a:r>
          </a:p>
        </p:txBody>
      </p:sp>
      <p:sp>
        <p:nvSpPr>
          <p:cNvPr id="83" name="28 CuadroTexto">
            <a:extLst>
              <a:ext uri="{FF2B5EF4-FFF2-40B4-BE49-F238E27FC236}">
                <a16:creationId xmlns:a16="http://schemas.microsoft.com/office/drawing/2014/main" id="{1BA6B36C-1E52-45A4-B9C4-AFA3D2FF35AE}"/>
              </a:ext>
            </a:extLst>
          </p:cNvPr>
          <p:cNvSpPr txBox="1"/>
          <p:nvPr/>
        </p:nvSpPr>
        <p:spPr>
          <a:xfrm>
            <a:off x="1330431" y="5769456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Flujo de efectivo</a:t>
            </a:r>
          </a:p>
        </p:txBody>
      </p:sp>
      <p:sp>
        <p:nvSpPr>
          <p:cNvPr id="84" name="28 CuadroTexto">
            <a:extLst>
              <a:ext uri="{FF2B5EF4-FFF2-40B4-BE49-F238E27FC236}">
                <a16:creationId xmlns:a16="http://schemas.microsoft.com/office/drawing/2014/main" id="{923AF4B2-634A-47C6-B569-F9AE8C493D33}"/>
              </a:ext>
            </a:extLst>
          </p:cNvPr>
          <p:cNvSpPr txBox="1"/>
          <p:nvPr/>
        </p:nvSpPr>
        <p:spPr>
          <a:xfrm>
            <a:off x="5718220" y="5769456"/>
            <a:ext cx="127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6" name="28 CuadroTexto">
            <a:extLst>
              <a:ext uri="{FF2B5EF4-FFF2-40B4-BE49-F238E27FC236}">
                <a16:creationId xmlns:a16="http://schemas.microsoft.com/office/drawing/2014/main" id="{52637585-4347-4293-BAB4-50B7E8528467}"/>
              </a:ext>
            </a:extLst>
          </p:cNvPr>
          <p:cNvSpPr txBox="1"/>
          <p:nvPr/>
        </p:nvSpPr>
        <p:spPr>
          <a:xfrm>
            <a:off x="7134991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$ 13,014.55</a:t>
            </a:r>
          </a:p>
        </p:txBody>
      </p:sp>
      <p:sp>
        <p:nvSpPr>
          <p:cNvPr id="87" name="28 CuadroTexto">
            <a:extLst>
              <a:ext uri="{FF2B5EF4-FFF2-40B4-BE49-F238E27FC236}">
                <a16:creationId xmlns:a16="http://schemas.microsoft.com/office/drawing/2014/main" id="{D01B344D-FBC3-40CC-82D3-A805191C921D}"/>
              </a:ext>
            </a:extLst>
          </p:cNvPr>
          <p:cNvSpPr txBox="1"/>
          <p:nvPr/>
        </p:nvSpPr>
        <p:spPr>
          <a:xfrm>
            <a:off x="8655324" y="5769456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88" name="28 CuadroTexto">
            <a:extLst>
              <a:ext uri="{FF2B5EF4-FFF2-40B4-BE49-F238E27FC236}">
                <a16:creationId xmlns:a16="http://schemas.microsoft.com/office/drawing/2014/main" id="{349CA257-3B31-402C-BDB6-FC9EB1D6857A}"/>
              </a:ext>
            </a:extLst>
          </p:cNvPr>
          <p:cNvSpPr txBox="1"/>
          <p:nvPr/>
        </p:nvSpPr>
        <p:spPr>
          <a:xfrm>
            <a:off x="10175657" y="5756577"/>
            <a:ext cx="13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$ 11,308.05</a:t>
            </a:r>
          </a:p>
        </p:txBody>
      </p:sp>
      <p:sp>
        <p:nvSpPr>
          <p:cNvPr id="95" name="28 CuadroTexto">
            <a:extLst>
              <a:ext uri="{FF2B5EF4-FFF2-40B4-BE49-F238E27FC236}">
                <a16:creationId xmlns:a16="http://schemas.microsoft.com/office/drawing/2014/main" id="{5719A16B-B52B-4FC4-BF67-2464168410B1}"/>
              </a:ext>
            </a:extLst>
          </p:cNvPr>
          <p:cNvSpPr txBox="1"/>
          <p:nvPr/>
        </p:nvSpPr>
        <p:spPr>
          <a:xfrm>
            <a:off x="4122589" y="5266371"/>
            <a:ext cx="146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sz="2000" dirty="0">
                <a:solidFill>
                  <a:srgbClr val="C00000"/>
                </a:solidFill>
                <a:latin typeface="Berlin Sans FB" pitchFamily="34" charset="0"/>
              </a:rPr>
              <a:t>$ 22,582.32</a:t>
            </a:r>
          </a:p>
        </p:txBody>
      </p:sp>
    </p:spTree>
    <p:extLst>
      <p:ext uri="{BB962C8B-B14F-4D97-AF65-F5344CB8AC3E}">
        <p14:creationId xmlns:p14="http://schemas.microsoft.com/office/powerpoint/2010/main" val="15498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  <p:bldP spid="39" grpId="0"/>
      <p:bldP spid="40" grpId="0"/>
      <p:bldP spid="41" grpId="0"/>
      <p:bldP spid="43" grpId="0"/>
      <p:bldP spid="44" grpId="0"/>
      <p:bldP spid="49" grpId="0"/>
      <p:bldP spid="50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3" grpId="0"/>
      <p:bldP spid="67" grpId="0"/>
      <p:bldP spid="68" grpId="0"/>
      <p:bldP spid="69" grpId="0"/>
      <p:bldP spid="70" grpId="0"/>
      <p:bldP spid="71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6" grpId="0"/>
      <p:bldP spid="87" grpId="0"/>
      <p:bldP spid="88" grpId="0"/>
      <p:bldP spid="9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CRRuiz\Downloads\stats.png">
            <a:extLst>
              <a:ext uri="{FF2B5EF4-FFF2-40B4-BE49-F238E27FC236}">
                <a16:creationId xmlns:a16="http://schemas.microsoft.com/office/drawing/2014/main" id="{8329F9F4-D767-463D-9353-64DC44690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4873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1 Título">
            <a:extLst>
              <a:ext uri="{FF2B5EF4-FFF2-40B4-BE49-F238E27FC236}">
                <a16:creationId xmlns:a16="http://schemas.microsoft.com/office/drawing/2014/main" id="{569D7248-FDE5-4482-8DC0-927D19F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Factibilidad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Económica</a:t>
            </a:r>
          </a:p>
        </p:txBody>
      </p:sp>
      <p:sp>
        <p:nvSpPr>
          <p:cNvPr id="9" name="13 CuadroTexto">
            <a:extLst>
              <a:ext uri="{FF2B5EF4-FFF2-40B4-BE49-F238E27FC236}">
                <a16:creationId xmlns:a16="http://schemas.microsoft.com/office/drawing/2014/main" id="{7883C2E4-43DA-44FF-9279-3CC7B1CD0D61}"/>
              </a:ext>
            </a:extLst>
          </p:cNvPr>
          <p:cNvSpPr txBox="1"/>
          <p:nvPr/>
        </p:nvSpPr>
        <p:spPr>
          <a:xfrm>
            <a:off x="5023515" y="1503856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Valor Presente Neto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/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13,014.55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MX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0">
                              <a:latin typeface="Cambria Math" panose="02040503050406030204" pitchFamily="18" charset="0"/>
                            </a:rPr>
                            <m:t>11,308.05</m:t>
                          </m:r>
                        </m:num>
                        <m:den>
                          <m:sSup>
                            <m:sSup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0">
                                      <a:latin typeface="Cambria Math" panose="02040503050406030204" pitchFamily="18" charset="0"/>
                                    </a:rPr>
                                    <m:t>1+0.0792</m:t>
                                  </m:r>
                                </m:e>
                              </m:d>
                            </m:e>
                            <m:sup>
                              <m:r>
                                <a:rPr lang="es-MX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MX" dirty="0">
                  <a:latin typeface="Berlin Sans FB" panose="020E0602020502020306" pitchFamily="34" charset="0"/>
                </a:endParaRPr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DCFE2683-D7FA-44B6-AB63-78282E0ED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2231528"/>
                <a:ext cx="9519029" cy="65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/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=−22,582.32+12,059.44+11,174.43+8,996.67+8,336.43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68CB03E-BA7B-4FCD-83E8-AFAD9DAC1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166866"/>
                <a:ext cx="757431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/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s-MX" i="0">
                          <a:latin typeface="Cambria Math" panose="02040503050406030204" pitchFamily="18" charset="0"/>
                        </a:rPr>
                        <m:t>PN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=17,984.6</m:t>
                      </m:r>
                      <m:r>
                        <a:rPr lang="es-MX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7FC7FD40-62EF-44DF-A845-841584C1B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3917016"/>
                <a:ext cx="757431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13 CuadroTexto">
            <a:extLst>
              <a:ext uri="{FF2B5EF4-FFF2-40B4-BE49-F238E27FC236}">
                <a16:creationId xmlns:a16="http://schemas.microsoft.com/office/drawing/2014/main" id="{45966D2C-FEF6-43D1-B91C-25F54C680A50}"/>
              </a:ext>
            </a:extLst>
          </p:cNvPr>
          <p:cNvSpPr txBox="1"/>
          <p:nvPr/>
        </p:nvSpPr>
        <p:spPr>
          <a:xfrm>
            <a:off x="4104199" y="4482500"/>
            <a:ext cx="395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SV" dirty="0">
                <a:solidFill>
                  <a:schemeClr val="accent1">
                    <a:lumMod val="50000"/>
                  </a:schemeClr>
                </a:solidFill>
                <a:latin typeface="Berlin Sans FB" pitchFamily="34" charset="0"/>
              </a:rPr>
              <a:t>Periodo de recuperación de la inversión</a:t>
            </a:r>
            <a:endParaRPr lang="es-SV" dirty="0">
              <a:solidFill>
                <a:schemeClr val="bg1">
                  <a:lumMod val="50000"/>
                </a:schemeClr>
              </a:solidFill>
              <a:latin typeface="Berlin Sans FB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/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22,582.32+12,059.44+11,174.43=651.55 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3C2D31B-2432-41FB-85CC-BC5204C2B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050416"/>
                <a:ext cx="49856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/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s-MX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ñ</m:t>
                      </m:r>
                      <m:r>
                        <m:rPr>
                          <m:sty m:val="p"/>
                        </m:rPr>
                        <a:rPr lang="es-MX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os</m:t>
                      </m:r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3D6B2399-D319-4C02-9CA3-2F6F723A6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681" y="5615900"/>
                <a:ext cx="75743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6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60" grpId="0"/>
      <p:bldP spid="64" grpId="0"/>
      <p:bldP spid="10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BB763EC3-6C51-47DB-8636-654051836CF9}"/>
              </a:ext>
            </a:extLst>
          </p:cNvPr>
          <p:cNvGrpSpPr/>
          <p:nvPr/>
        </p:nvGrpSpPr>
        <p:grpSpPr>
          <a:xfrm>
            <a:off x="4928315" y="2657340"/>
            <a:ext cx="2335370" cy="2335370"/>
            <a:chOff x="4172755" y="1906073"/>
            <a:chExt cx="3837904" cy="3837904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4C14695-84B5-4090-9212-B3CE6EB966C6}"/>
                </a:ext>
              </a:extLst>
            </p:cNvPr>
            <p:cNvSpPr/>
            <p:nvPr/>
          </p:nvSpPr>
          <p:spPr>
            <a:xfrm>
              <a:off x="4172755" y="1906073"/>
              <a:ext cx="3837904" cy="38379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B8C853A-7A09-4E5F-87FE-BB823A2C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5801" y="2071318"/>
              <a:ext cx="3551812" cy="350741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291FB4F9-C1E7-4087-AEE4-0E03755D77A4}"/>
              </a:ext>
            </a:extLst>
          </p:cNvPr>
          <p:cNvGrpSpPr/>
          <p:nvPr/>
        </p:nvGrpSpPr>
        <p:grpSpPr>
          <a:xfrm>
            <a:off x="3935358" y="3105025"/>
            <a:ext cx="720000" cy="720000"/>
            <a:chOff x="1996226" y="2888999"/>
            <a:chExt cx="1080000" cy="108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1C21B6B2-7CAD-4F99-A866-CBFD5A32C85D}"/>
                </a:ext>
              </a:extLst>
            </p:cNvPr>
            <p:cNvSpPr/>
            <p:nvPr/>
          </p:nvSpPr>
          <p:spPr>
            <a:xfrm>
              <a:off x="1996226" y="2888999"/>
              <a:ext cx="1080000" cy="1080000"/>
            </a:xfrm>
            <a:prstGeom prst="ellipse">
              <a:avLst/>
            </a:prstGeom>
            <a:solidFill>
              <a:srgbClr val="00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343D621A-DBD7-457C-A18F-7DF0B01F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76226" y="3068999"/>
              <a:ext cx="720000" cy="720000"/>
            </a:xfrm>
            <a:prstGeom prst="rect">
              <a:avLst/>
            </a:prstGeom>
          </p:spPr>
        </p:pic>
      </p:grp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4B85589-01FB-4C8C-A775-5568DBA4B930}"/>
              </a:ext>
            </a:extLst>
          </p:cNvPr>
          <p:cNvSpPr/>
          <p:nvPr/>
        </p:nvSpPr>
        <p:spPr>
          <a:xfrm>
            <a:off x="3804963" y="3917788"/>
            <a:ext cx="980789" cy="3600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dirty="0">
                <a:latin typeface="Berlin Sans FB" panose="020E0602020502020306" pitchFamily="34" charset="0"/>
              </a:rPr>
              <a:t>2002</a:t>
            </a:r>
          </a:p>
        </p:txBody>
      </p:sp>
      <p:pic>
        <p:nvPicPr>
          <p:cNvPr id="37" name="Picture 16" descr="C:\Users\CRRuiz\Downloads\microscope (2).png">
            <a:extLst>
              <a:ext uri="{FF2B5EF4-FFF2-40B4-BE49-F238E27FC236}">
                <a16:creationId xmlns:a16="http://schemas.microsoft.com/office/drawing/2014/main" id="{74A851C8-D048-4EBE-B5F9-0D570883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296900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7" descr="C:\Users\CRRuiz\Downloads\x-rays.png">
            <a:extLst>
              <a:ext uri="{FF2B5EF4-FFF2-40B4-BE49-F238E27FC236}">
                <a16:creationId xmlns:a16="http://schemas.microsoft.com/office/drawing/2014/main" id="{F7E5DE04-7955-4E8C-90AD-918C2A59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77" y="3917788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8" descr="C:\Users\CRRuiz\Downloads\sonography.png">
            <a:extLst>
              <a:ext uri="{FF2B5EF4-FFF2-40B4-BE49-F238E27FC236}">
                <a16:creationId xmlns:a16="http://schemas.microsoft.com/office/drawing/2014/main" id="{3F2D4FEF-0875-4D0D-B407-DAB5E0D48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4822913"/>
            <a:ext cx="720000" cy="720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Users\CRRuiz\Downloads\doctor.png">
            <a:extLst>
              <a:ext uri="{FF2B5EF4-FFF2-40B4-BE49-F238E27FC236}">
                <a16:creationId xmlns:a16="http://schemas.microsoft.com/office/drawing/2014/main" id="{CC5B5DB5-6771-42F7-B76D-4D79241D7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42" y="201401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C:\Users\CRRuiz\Downloads\first-aid-kit.png">
            <a:extLst>
              <a:ext uri="{FF2B5EF4-FFF2-40B4-BE49-F238E27FC236}">
                <a16:creationId xmlns:a16="http://schemas.microsoft.com/office/drawing/2014/main" id="{89FE5250-1FE8-4ED7-B9E1-DF14D33A0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0" y="5182913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192A5F7C-0F74-4D8D-B081-80ADB06DFA79}"/>
              </a:ext>
            </a:extLst>
          </p:cNvPr>
          <p:cNvGrpSpPr/>
          <p:nvPr/>
        </p:nvGrpSpPr>
        <p:grpSpPr>
          <a:xfrm>
            <a:off x="5736000" y="1704208"/>
            <a:ext cx="720000" cy="720000"/>
            <a:chOff x="3162146" y="3700797"/>
            <a:chExt cx="720000" cy="720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8412149-3C61-4FAD-9BCC-82F851618501}"/>
                </a:ext>
              </a:extLst>
            </p:cNvPr>
            <p:cNvSpPr/>
            <p:nvPr/>
          </p:nvSpPr>
          <p:spPr>
            <a:xfrm>
              <a:off x="3162146" y="3700797"/>
              <a:ext cx="720000" cy="72000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58" name="Picture 5" descr="C:\Users\CRRuiz\Downloads\bed.png">
              <a:extLst>
                <a:ext uri="{FF2B5EF4-FFF2-40B4-BE49-F238E27FC236}">
                  <a16:creationId xmlns:a16="http://schemas.microsoft.com/office/drawing/2014/main" id="{F4E7D3F1-B47E-4BD4-B86A-F21C3C66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75" y="3806718"/>
              <a:ext cx="482400" cy="4824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596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B4261903-34D2-47E9-82B6-109B4D2502BD}"/>
              </a:ext>
            </a:extLst>
          </p:cNvPr>
          <p:cNvSpPr txBox="1">
            <a:spLocks/>
          </p:cNvSpPr>
          <p:nvPr/>
        </p:nvSpPr>
        <p:spPr>
          <a:xfrm>
            <a:off x="2229924" y="26318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¡</a:t>
            </a:r>
            <a:r>
              <a:rPr lang="es-MX" dirty="0">
                <a:solidFill>
                  <a:schemeClr val="bg1">
                    <a:lumMod val="65000"/>
                  </a:schemeClr>
                </a:solidFill>
                <a:latin typeface="Berlin Sans FB" panose="020E0602020502020306" pitchFamily="34" charset="0"/>
              </a:rPr>
              <a:t>Gracias</a:t>
            </a:r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 por su atención!</a:t>
            </a:r>
          </a:p>
        </p:txBody>
      </p:sp>
    </p:spTree>
    <p:extLst>
      <p:ext uri="{BB962C8B-B14F-4D97-AF65-F5344CB8AC3E}">
        <p14:creationId xmlns:p14="http://schemas.microsoft.com/office/powerpoint/2010/main" val="10222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u"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13965C78-57A7-4752-A61F-4573722C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23" y="751076"/>
            <a:ext cx="72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77582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Grupo Promesa Divino Niño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CFB932-D168-4294-B6EF-BD3E30EFC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6" y="1745032"/>
            <a:ext cx="7383888" cy="4462834"/>
          </a:xfrm>
          <a:prstGeom prst="roundRect">
            <a:avLst>
              <a:gd name="adj" fmla="val 627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39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Datos personales del cliente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cliente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del cliente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Petición de citas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citas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Citas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73849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insumos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16800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24611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Insumos hospitalarios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F8CE8778-587B-4D64-8F13-AB17C3503BD3}"/>
              </a:ext>
            </a:extLst>
          </p:cNvPr>
          <p:cNvSpPr/>
          <p:nvPr/>
        </p:nvSpPr>
        <p:spPr>
          <a:xfrm>
            <a:off x="721217" y="3923087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servicio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7C8B4ABF-B0D9-4CE9-A1A3-25C7D03BB0E6}"/>
              </a:ext>
            </a:extLst>
          </p:cNvPr>
          <p:cNvSpPr/>
          <p:nvPr/>
        </p:nvSpPr>
        <p:spPr>
          <a:xfrm>
            <a:off x="4311730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Asignación en cola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A8CA6AC5-09FD-465F-8C60-C66ED81EA303}"/>
              </a:ext>
            </a:extLst>
          </p:cNvPr>
          <p:cNvSpPr/>
          <p:nvPr/>
        </p:nvSpPr>
        <p:spPr>
          <a:xfrm>
            <a:off x="7902244" y="3923087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Cliente en cola</a:t>
            </a:r>
          </a:p>
        </p:txBody>
      </p:sp>
      <p:sp>
        <p:nvSpPr>
          <p:cNvPr id="31" name="Flecha: pentágono 30">
            <a:extLst>
              <a:ext uri="{FF2B5EF4-FFF2-40B4-BE49-F238E27FC236}">
                <a16:creationId xmlns:a16="http://schemas.microsoft.com/office/drawing/2014/main" id="{273C353D-4D18-42A9-A131-D9E66F5487D5}"/>
              </a:ext>
            </a:extLst>
          </p:cNvPr>
          <p:cNvSpPr/>
          <p:nvPr/>
        </p:nvSpPr>
        <p:spPr>
          <a:xfrm>
            <a:off x="721217" y="5293806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Pago de servicios</a:t>
            </a:r>
          </a:p>
        </p:txBody>
      </p:sp>
      <p:sp>
        <p:nvSpPr>
          <p:cNvPr id="32" name="Flecha: cheurón 31">
            <a:extLst>
              <a:ext uri="{FF2B5EF4-FFF2-40B4-BE49-F238E27FC236}">
                <a16:creationId xmlns:a16="http://schemas.microsoft.com/office/drawing/2014/main" id="{C5175A85-390D-4B2C-83F0-9DB1F5F2D4AA}"/>
              </a:ext>
            </a:extLst>
          </p:cNvPr>
          <p:cNvSpPr/>
          <p:nvPr/>
        </p:nvSpPr>
        <p:spPr>
          <a:xfrm>
            <a:off x="4311730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pago por servicios</a:t>
            </a:r>
          </a:p>
        </p:txBody>
      </p:sp>
      <p:sp>
        <p:nvSpPr>
          <p:cNvPr id="33" name="Flecha: cheurón 32">
            <a:extLst>
              <a:ext uri="{FF2B5EF4-FFF2-40B4-BE49-F238E27FC236}">
                <a16:creationId xmlns:a16="http://schemas.microsoft.com/office/drawing/2014/main" id="{A0014B99-6D9E-4AB7-83B5-0961FC59490C}"/>
              </a:ext>
            </a:extLst>
          </p:cNvPr>
          <p:cNvSpPr/>
          <p:nvPr/>
        </p:nvSpPr>
        <p:spPr>
          <a:xfrm>
            <a:off x="7902244" y="5293806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servicio</a:t>
            </a:r>
          </a:p>
        </p:txBody>
      </p:sp>
      <p:sp>
        <p:nvSpPr>
          <p:cNvPr id="34" name="Flecha: pentágono 33">
            <a:extLst>
              <a:ext uri="{FF2B5EF4-FFF2-40B4-BE49-F238E27FC236}">
                <a16:creationId xmlns:a16="http://schemas.microsoft.com/office/drawing/2014/main" id="{28E9D269-3763-4CD6-9986-AC199FE65860}"/>
              </a:ext>
            </a:extLst>
          </p:cNvPr>
          <p:cNvSpPr/>
          <p:nvPr/>
        </p:nvSpPr>
        <p:spPr>
          <a:xfrm>
            <a:off x="721217" y="5744568"/>
            <a:ext cx="3534195" cy="399246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Examen clínico manual</a:t>
            </a:r>
          </a:p>
        </p:txBody>
      </p:sp>
      <p:sp>
        <p:nvSpPr>
          <p:cNvPr id="35" name="Flecha: cheurón 34">
            <a:extLst>
              <a:ext uri="{FF2B5EF4-FFF2-40B4-BE49-F238E27FC236}">
                <a16:creationId xmlns:a16="http://schemas.microsoft.com/office/drawing/2014/main" id="{91ACB80C-CC7F-4B7D-901A-AD0633FC6477}"/>
              </a:ext>
            </a:extLst>
          </p:cNvPr>
          <p:cNvSpPr/>
          <p:nvPr/>
        </p:nvSpPr>
        <p:spPr>
          <a:xfrm>
            <a:off x="4311730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Digitación de examen clínico</a:t>
            </a:r>
          </a:p>
        </p:txBody>
      </p:sp>
      <p:sp>
        <p:nvSpPr>
          <p:cNvPr id="36" name="Flecha: cheurón 35">
            <a:extLst>
              <a:ext uri="{FF2B5EF4-FFF2-40B4-BE49-F238E27FC236}">
                <a16:creationId xmlns:a16="http://schemas.microsoft.com/office/drawing/2014/main" id="{9CBD5AE0-FB9E-4178-91BE-4260EBFA7425}"/>
              </a:ext>
            </a:extLst>
          </p:cNvPr>
          <p:cNvSpPr/>
          <p:nvPr/>
        </p:nvSpPr>
        <p:spPr>
          <a:xfrm>
            <a:off x="7902244" y="5744568"/>
            <a:ext cx="3534195" cy="399246"/>
          </a:xfrm>
          <a:prstGeom prst="chevro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examen clínico digital</a:t>
            </a:r>
          </a:p>
        </p:txBody>
      </p:sp>
    </p:spTree>
    <p:extLst>
      <p:ext uri="{BB962C8B-B14F-4D97-AF65-F5344CB8AC3E}">
        <p14:creationId xmlns:p14="http://schemas.microsoft.com/office/powerpoint/2010/main" val="413578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47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5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5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3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Recepción de muestras de </a:t>
            </a:r>
            <a:r>
              <a:rPr lang="es-MX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labs</a:t>
            </a:r>
            <a:endParaRPr lang="es-MX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1AAD22A9-44A8-42A3-B547-180E24E8E153}"/>
              </a:ext>
            </a:extLst>
          </p:cNvPr>
          <p:cNvSpPr/>
          <p:nvPr/>
        </p:nvSpPr>
        <p:spPr>
          <a:xfrm>
            <a:off x="4311730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erlin Sans FB" panose="020E0602020502020306" pitchFamily="34" charset="0"/>
              </a:rPr>
              <a:t>Evaluación de muestras de </a:t>
            </a:r>
            <a:r>
              <a:rPr lang="es-MX" sz="16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labs</a:t>
            </a:r>
            <a:endParaRPr lang="es-MX" sz="1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021563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bg1"/>
                </a:solidFill>
                <a:latin typeface="Berlin Sans FB" panose="020E0602020502020306" pitchFamily="34" charset="0"/>
              </a:rPr>
              <a:t>Emisión de examen clínico manual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5"/>
            <a:ext cx="3534195" cy="399246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Conteo de insumos y equipo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Inventario de insumos y equipo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472325"/>
            <a:ext cx="3534195" cy="399246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Reportes de insumos y equipos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4370609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Signos vitales de paciente</a:t>
            </a:r>
          </a:p>
        </p:txBody>
      </p:sp>
      <p:sp>
        <p:nvSpPr>
          <p:cNvPr id="38" name="Flecha: cheurón 37">
            <a:extLst>
              <a:ext uri="{FF2B5EF4-FFF2-40B4-BE49-F238E27FC236}">
                <a16:creationId xmlns:a16="http://schemas.microsoft.com/office/drawing/2014/main" id="{C9307922-E57A-4896-95D6-D3EFA2AC2C50}"/>
              </a:ext>
            </a:extLst>
          </p:cNvPr>
          <p:cNvSpPr/>
          <p:nvPr/>
        </p:nvSpPr>
        <p:spPr>
          <a:xfrm>
            <a:off x="4311730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signos vitales</a:t>
            </a:r>
          </a:p>
        </p:txBody>
      </p:sp>
      <p:sp>
        <p:nvSpPr>
          <p:cNvPr id="39" name="Flecha: cheurón 38">
            <a:extLst>
              <a:ext uri="{FF2B5EF4-FFF2-40B4-BE49-F238E27FC236}">
                <a16:creationId xmlns:a16="http://schemas.microsoft.com/office/drawing/2014/main" id="{7DBFCCF0-24D9-4BAA-8019-7E52B4DF8FA9}"/>
              </a:ext>
            </a:extLst>
          </p:cNvPr>
          <p:cNvSpPr/>
          <p:nvPr/>
        </p:nvSpPr>
        <p:spPr>
          <a:xfrm>
            <a:off x="7902244" y="4370609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signos vitales</a:t>
            </a:r>
          </a:p>
        </p:txBody>
      </p:sp>
      <p:sp>
        <p:nvSpPr>
          <p:cNvPr id="42" name="Flecha: pentágono 41">
            <a:extLst>
              <a:ext uri="{FF2B5EF4-FFF2-40B4-BE49-F238E27FC236}">
                <a16:creationId xmlns:a16="http://schemas.microsoft.com/office/drawing/2014/main" id="{014EBB91-922D-4345-879F-889541289844}"/>
              </a:ext>
            </a:extLst>
          </p:cNvPr>
          <p:cNvSpPr/>
          <p:nvPr/>
        </p:nvSpPr>
        <p:spPr>
          <a:xfrm>
            <a:off x="721217" y="4819751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Estado de salud del paciente</a:t>
            </a:r>
          </a:p>
        </p:txBody>
      </p:sp>
      <p:sp>
        <p:nvSpPr>
          <p:cNvPr id="43" name="Flecha: cheurón 42">
            <a:extLst>
              <a:ext uri="{FF2B5EF4-FFF2-40B4-BE49-F238E27FC236}">
                <a16:creationId xmlns:a16="http://schemas.microsoft.com/office/drawing/2014/main" id="{84BEE0EA-EE5E-4CD3-A49A-BA18671D9DD2}"/>
              </a:ext>
            </a:extLst>
          </p:cNvPr>
          <p:cNvSpPr/>
          <p:nvPr/>
        </p:nvSpPr>
        <p:spPr>
          <a:xfrm>
            <a:off x="4311730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del estado del paciente</a:t>
            </a:r>
          </a:p>
        </p:txBody>
      </p:sp>
      <p:sp>
        <p:nvSpPr>
          <p:cNvPr id="44" name="Flecha: cheurón 43">
            <a:extLst>
              <a:ext uri="{FF2B5EF4-FFF2-40B4-BE49-F238E27FC236}">
                <a16:creationId xmlns:a16="http://schemas.microsoft.com/office/drawing/2014/main" id="{F92ED57F-9300-4CB1-BE27-BEE2B5D90B3D}"/>
              </a:ext>
            </a:extLst>
          </p:cNvPr>
          <p:cNvSpPr/>
          <p:nvPr/>
        </p:nvSpPr>
        <p:spPr>
          <a:xfrm>
            <a:off x="7902244" y="4819751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estado del paciente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1E73EB5-ADE8-4FE2-83A3-4441F2108E9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4D2F2F7F-9AA2-4393-91FC-73DFB5F3BACD}"/>
              </a:ext>
            </a:extLst>
          </p:cNvPr>
          <p:cNvSpPr/>
          <p:nvPr/>
        </p:nvSpPr>
        <p:spPr>
          <a:xfrm>
            <a:off x="721217" y="3921467"/>
            <a:ext cx="3534195" cy="399246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Listado de insumos hospitalarios</a:t>
            </a:r>
          </a:p>
        </p:txBody>
      </p:sp>
      <p:sp>
        <p:nvSpPr>
          <p:cNvPr id="28" name="Flecha: cheurón 27">
            <a:extLst>
              <a:ext uri="{FF2B5EF4-FFF2-40B4-BE49-F238E27FC236}">
                <a16:creationId xmlns:a16="http://schemas.microsoft.com/office/drawing/2014/main" id="{DE57FE22-87FC-46A5-9CD2-8A8E7D2E53CA}"/>
              </a:ext>
            </a:extLst>
          </p:cNvPr>
          <p:cNvSpPr/>
          <p:nvPr/>
        </p:nvSpPr>
        <p:spPr>
          <a:xfrm>
            <a:off x="4311730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Requisición de insumos</a:t>
            </a:r>
          </a:p>
        </p:txBody>
      </p:sp>
      <p:sp>
        <p:nvSpPr>
          <p:cNvPr id="29" name="Flecha: cheurón 28">
            <a:extLst>
              <a:ext uri="{FF2B5EF4-FFF2-40B4-BE49-F238E27FC236}">
                <a16:creationId xmlns:a16="http://schemas.microsoft.com/office/drawing/2014/main" id="{9C74F0A2-48EF-4913-B21F-83CCE556EAB3}"/>
              </a:ext>
            </a:extLst>
          </p:cNvPr>
          <p:cNvSpPr/>
          <p:nvPr/>
        </p:nvSpPr>
        <p:spPr>
          <a:xfrm>
            <a:off x="7902244" y="3921467"/>
            <a:ext cx="3534195" cy="399246"/>
          </a:xfrm>
          <a:prstGeom prst="chevr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insumos hospitalarios</a:t>
            </a:r>
          </a:p>
        </p:txBody>
      </p:sp>
    </p:spTree>
    <p:extLst>
      <p:ext uri="{BB962C8B-B14F-4D97-AF65-F5344CB8AC3E}">
        <p14:creationId xmlns:p14="http://schemas.microsoft.com/office/powerpoint/2010/main" val="17375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7" grpId="0" animBg="1"/>
      <p:bldP spid="24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>
            <a:off x="721217" y="2509293"/>
            <a:ext cx="3534195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Insumos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2913BBD2-1FA2-4160-9FAF-5439CB27225A}"/>
              </a:ext>
            </a:extLst>
          </p:cNvPr>
          <p:cNvSpPr/>
          <p:nvPr/>
        </p:nvSpPr>
        <p:spPr>
          <a:xfrm>
            <a:off x="4311730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Procesos</a:t>
            </a:r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5F01F809-DFFD-4CC7-9239-6C724D041EF2}"/>
              </a:ext>
            </a:extLst>
          </p:cNvPr>
          <p:cNvSpPr/>
          <p:nvPr/>
        </p:nvSpPr>
        <p:spPr>
          <a:xfrm>
            <a:off x="7902244" y="2509293"/>
            <a:ext cx="3534195" cy="399246"/>
          </a:xfrm>
          <a:prstGeom prst="chevron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Productos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3066E9B1-7ED5-4A1E-B0A5-F93BE9922E6E}"/>
              </a:ext>
            </a:extLst>
          </p:cNvPr>
          <p:cNvSpPr/>
          <p:nvPr/>
        </p:nvSpPr>
        <p:spPr>
          <a:xfrm>
            <a:off x="721217" y="3021561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Síntomas del pacientes</a:t>
            </a:r>
          </a:p>
        </p:txBody>
      </p:sp>
      <p:sp>
        <p:nvSpPr>
          <p:cNvPr id="20" name="Flecha: pentágono 19">
            <a:extLst>
              <a:ext uri="{FF2B5EF4-FFF2-40B4-BE49-F238E27FC236}">
                <a16:creationId xmlns:a16="http://schemas.microsoft.com/office/drawing/2014/main" id="{20ABC80E-DCFE-46C0-85EB-0E4916BB87BC}"/>
              </a:ext>
            </a:extLst>
          </p:cNvPr>
          <p:cNvSpPr/>
          <p:nvPr/>
        </p:nvSpPr>
        <p:spPr>
          <a:xfrm>
            <a:off x="721217" y="347232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Informes de signos vitales</a:t>
            </a:r>
          </a:p>
        </p:txBody>
      </p:sp>
      <p:sp>
        <p:nvSpPr>
          <p:cNvPr id="21" name="Flecha: cheurón 20">
            <a:extLst>
              <a:ext uri="{FF2B5EF4-FFF2-40B4-BE49-F238E27FC236}">
                <a16:creationId xmlns:a16="http://schemas.microsoft.com/office/drawing/2014/main" id="{E8EBAFFE-FE50-416A-B6BD-6974A8858514}"/>
              </a:ext>
            </a:extLst>
          </p:cNvPr>
          <p:cNvSpPr/>
          <p:nvPr/>
        </p:nvSpPr>
        <p:spPr>
          <a:xfrm>
            <a:off x="4311730" y="3472323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Diagnostico médico</a:t>
            </a:r>
          </a:p>
        </p:txBody>
      </p:sp>
      <p:sp>
        <p:nvSpPr>
          <p:cNvPr id="25" name="Flecha: pentágono 24">
            <a:extLst>
              <a:ext uri="{FF2B5EF4-FFF2-40B4-BE49-F238E27FC236}">
                <a16:creationId xmlns:a16="http://schemas.microsoft.com/office/drawing/2014/main" id="{8D77F95E-76DD-41AD-B47F-923ADCB3B916}"/>
              </a:ext>
            </a:extLst>
          </p:cNvPr>
          <p:cNvSpPr/>
          <p:nvPr/>
        </p:nvSpPr>
        <p:spPr>
          <a:xfrm>
            <a:off x="721217" y="4399203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Medicamentos</a:t>
            </a:r>
          </a:p>
        </p:txBody>
      </p:sp>
      <p:sp>
        <p:nvSpPr>
          <p:cNvPr id="26" name="Flecha: cheurón 25">
            <a:extLst>
              <a:ext uri="{FF2B5EF4-FFF2-40B4-BE49-F238E27FC236}">
                <a16:creationId xmlns:a16="http://schemas.microsoft.com/office/drawing/2014/main" id="{60899CB1-340B-44F7-9219-088F6AFD4445}"/>
              </a:ext>
            </a:extLst>
          </p:cNvPr>
          <p:cNvSpPr/>
          <p:nvPr/>
        </p:nvSpPr>
        <p:spPr>
          <a:xfrm>
            <a:off x="4311730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Registro de E/S de medicamento</a:t>
            </a:r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B9ED07C7-8C16-4EC3-B637-C5B82160BDEA}"/>
              </a:ext>
            </a:extLst>
          </p:cNvPr>
          <p:cNvSpPr/>
          <p:nvPr/>
        </p:nvSpPr>
        <p:spPr>
          <a:xfrm>
            <a:off x="7902244" y="4642154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>
                <a:solidFill>
                  <a:schemeClr val="tx1"/>
                </a:solidFill>
                <a:latin typeface="Berlin Sans FB" panose="020E0602020502020306" pitchFamily="34" charset="0"/>
              </a:rPr>
              <a:t>Emisión de factura por producto</a:t>
            </a:r>
          </a:p>
        </p:txBody>
      </p:sp>
      <p:sp>
        <p:nvSpPr>
          <p:cNvPr id="30" name="Flecha: pentágono 29">
            <a:extLst>
              <a:ext uri="{FF2B5EF4-FFF2-40B4-BE49-F238E27FC236}">
                <a16:creationId xmlns:a16="http://schemas.microsoft.com/office/drawing/2014/main" id="{B665A932-EB45-41D0-A568-E581E2691862}"/>
              </a:ext>
            </a:extLst>
          </p:cNvPr>
          <p:cNvSpPr/>
          <p:nvPr/>
        </p:nvSpPr>
        <p:spPr>
          <a:xfrm>
            <a:off x="721217" y="4849965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Solicitud de medicamentos</a:t>
            </a:r>
          </a:p>
        </p:txBody>
      </p:sp>
      <p:sp>
        <p:nvSpPr>
          <p:cNvPr id="37" name="Flecha: pentágono 36">
            <a:extLst>
              <a:ext uri="{FF2B5EF4-FFF2-40B4-BE49-F238E27FC236}">
                <a16:creationId xmlns:a16="http://schemas.microsoft.com/office/drawing/2014/main" id="{4EC6F424-EF0B-48A4-BA02-F0DA56A66314}"/>
              </a:ext>
            </a:extLst>
          </p:cNvPr>
          <p:cNvSpPr/>
          <p:nvPr/>
        </p:nvSpPr>
        <p:spPr>
          <a:xfrm>
            <a:off x="721217" y="3935763"/>
            <a:ext cx="3534195" cy="399246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Resultados de examen clínico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1B0EDA90-91F2-4F18-9E43-18C5059D9540}"/>
              </a:ext>
            </a:extLst>
          </p:cNvPr>
          <p:cNvSpPr/>
          <p:nvPr/>
        </p:nvSpPr>
        <p:spPr>
          <a:xfrm>
            <a:off x="7902244" y="3272627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Receta médica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8416F211-742F-4F26-86D8-1D798567C43A}"/>
              </a:ext>
            </a:extLst>
          </p:cNvPr>
          <p:cNvSpPr/>
          <p:nvPr/>
        </p:nvSpPr>
        <p:spPr>
          <a:xfrm>
            <a:off x="7902244" y="3723389"/>
            <a:ext cx="3534195" cy="399246"/>
          </a:xfrm>
          <a:prstGeom prst="chevr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Orden de examen clínico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6A7F5B31-C330-4DF2-AA4B-99746DFCAA61}"/>
              </a:ext>
            </a:extLst>
          </p:cNvPr>
          <p:cNvSpPr/>
          <p:nvPr/>
        </p:nvSpPr>
        <p:spPr>
          <a:xfrm>
            <a:off x="721217" y="1997025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1E9ACD60-751A-4F91-AD90-0D3419D34A9B}"/>
              </a:ext>
            </a:extLst>
          </p:cNvPr>
          <p:cNvSpPr/>
          <p:nvPr/>
        </p:nvSpPr>
        <p:spPr>
          <a:xfrm>
            <a:off x="721217" y="5300727"/>
            <a:ext cx="3534195" cy="399246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Facturas</a:t>
            </a:r>
          </a:p>
        </p:txBody>
      </p:sp>
      <p:sp>
        <p:nvSpPr>
          <p:cNvPr id="23" name="Flecha: cheurón 22">
            <a:extLst>
              <a:ext uri="{FF2B5EF4-FFF2-40B4-BE49-F238E27FC236}">
                <a16:creationId xmlns:a16="http://schemas.microsoft.com/office/drawing/2014/main" id="{C72CA970-96EF-4E31-85F0-2FA79F9F63B2}"/>
              </a:ext>
            </a:extLst>
          </p:cNvPr>
          <p:cNvSpPr/>
          <p:nvPr/>
        </p:nvSpPr>
        <p:spPr>
          <a:xfrm>
            <a:off x="4311730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Control de E/S de efectivo</a:t>
            </a:r>
          </a:p>
        </p:txBody>
      </p:sp>
      <p:sp>
        <p:nvSpPr>
          <p:cNvPr id="24" name="Flecha: cheurón 23">
            <a:extLst>
              <a:ext uri="{FF2B5EF4-FFF2-40B4-BE49-F238E27FC236}">
                <a16:creationId xmlns:a16="http://schemas.microsoft.com/office/drawing/2014/main" id="{E4D40DEE-D1A1-4EEA-B95D-F02E7E5ACACD}"/>
              </a:ext>
            </a:extLst>
          </p:cNvPr>
          <p:cNvSpPr/>
          <p:nvPr/>
        </p:nvSpPr>
        <p:spPr>
          <a:xfrm>
            <a:off x="7902244" y="5300727"/>
            <a:ext cx="3534195" cy="399246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Cierre de caja</a:t>
            </a:r>
          </a:p>
        </p:txBody>
      </p:sp>
    </p:spTree>
    <p:extLst>
      <p:ext uri="{BB962C8B-B14F-4D97-AF65-F5344CB8AC3E}">
        <p14:creationId xmlns:p14="http://schemas.microsoft.com/office/powerpoint/2010/main" val="12106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30" grpId="0" animBg="1"/>
      <p:bldP spid="37" grpId="0" animBg="1"/>
      <p:bldP spid="18" grpId="0" animBg="1"/>
      <p:bldP spid="22" grpId="0" animBg="1"/>
      <p:bldP spid="36" grpId="0" animBg="1"/>
      <p:bldP spid="19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CRRuiz\Downloads\hospital (1).png">
            <a:extLst>
              <a:ext uri="{FF2B5EF4-FFF2-40B4-BE49-F238E27FC236}">
                <a16:creationId xmlns:a16="http://schemas.microsoft.com/office/drawing/2014/main" id="{062DE927-BE0D-4675-9B15-16E09C7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51076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6548907" cy="720000"/>
          </a:xfrm>
        </p:spPr>
        <p:txBody>
          <a:bodyPr/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Situación Actual</a:t>
            </a:r>
            <a:endParaRPr lang="es-SV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6C7AE1A-10DA-4254-9912-E11C33FE73B7}"/>
              </a:ext>
            </a:extLst>
          </p:cNvPr>
          <p:cNvSpPr/>
          <p:nvPr/>
        </p:nvSpPr>
        <p:spPr>
          <a:xfrm>
            <a:off x="721217" y="2035662"/>
            <a:ext cx="10715222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/>
                </a:solidFill>
                <a:latin typeface="Berlin Sans FB" panose="020E0602020502020306" pitchFamily="34" charset="0"/>
              </a:rPr>
              <a:t>Sistema Actual </a:t>
            </a:r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| Áreas operativas del Grupo Promesa Divino Niño</a:t>
            </a:r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6CFB9A46-D086-4636-9B8F-BBEFBD639DE0}"/>
              </a:ext>
            </a:extLst>
          </p:cNvPr>
          <p:cNvSpPr/>
          <p:nvPr/>
        </p:nvSpPr>
        <p:spPr>
          <a:xfrm flipH="1">
            <a:off x="721217" y="2547930"/>
            <a:ext cx="10715222" cy="399246"/>
          </a:xfrm>
          <a:prstGeom prst="homePlat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Retroalimentación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A0C95B7B-89DF-405F-ABD1-8A62991E26CF}"/>
              </a:ext>
            </a:extLst>
          </p:cNvPr>
          <p:cNvSpPr/>
          <p:nvPr/>
        </p:nvSpPr>
        <p:spPr>
          <a:xfrm flipH="1">
            <a:off x="721217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ingresos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C08D4799-D39D-4422-9972-34EBD0195B5C}"/>
              </a:ext>
            </a:extLst>
          </p:cNvPr>
          <p:cNvSpPr/>
          <p:nvPr/>
        </p:nvSpPr>
        <p:spPr>
          <a:xfrm flipH="1">
            <a:off x="4314321" y="3042358"/>
            <a:ext cx="3529013" cy="399246"/>
          </a:xfrm>
          <a:prstGeom prst="chevr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Informe de egresos</a:t>
            </a:r>
          </a:p>
        </p:txBody>
      </p:sp>
      <p:sp>
        <p:nvSpPr>
          <p:cNvPr id="23" name="Flecha: pentágono 22">
            <a:extLst>
              <a:ext uri="{FF2B5EF4-FFF2-40B4-BE49-F238E27FC236}">
                <a16:creationId xmlns:a16="http://schemas.microsoft.com/office/drawing/2014/main" id="{5041FDB0-9FDA-4483-84AB-0F2B4F424597}"/>
              </a:ext>
            </a:extLst>
          </p:cNvPr>
          <p:cNvSpPr/>
          <p:nvPr/>
        </p:nvSpPr>
        <p:spPr>
          <a:xfrm flipH="1">
            <a:off x="7907426" y="3042358"/>
            <a:ext cx="3529013" cy="399246"/>
          </a:xfrm>
          <a:prstGeom prst="homePlat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Expediente de paciente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4F8EED6A-F1FD-4B60-AF0C-F1521FA20161}"/>
              </a:ext>
            </a:extLst>
          </p:cNvPr>
          <p:cNvSpPr/>
          <p:nvPr/>
        </p:nvSpPr>
        <p:spPr>
          <a:xfrm flipH="1">
            <a:off x="721216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Frontera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25E1E08-887E-4801-B140-E66AB844066D}"/>
              </a:ext>
            </a:extLst>
          </p:cNvPr>
          <p:cNvSpPr/>
          <p:nvPr/>
        </p:nvSpPr>
        <p:spPr>
          <a:xfrm flipH="1">
            <a:off x="6185480" y="3635114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Medio Ambiente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93A5C39-A01A-48FC-9F97-8AF897503885}"/>
              </a:ext>
            </a:extLst>
          </p:cNvPr>
          <p:cNvSpPr/>
          <p:nvPr/>
        </p:nvSpPr>
        <p:spPr>
          <a:xfrm flipH="1">
            <a:off x="6185480" y="4086678"/>
            <a:ext cx="5250959" cy="399246"/>
          </a:xfrm>
          <a:prstGeom prst="round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Grupo Promesa Divino Niño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26E0A0AA-6EA8-49C4-801D-4FDBEE9B4A29}"/>
              </a:ext>
            </a:extLst>
          </p:cNvPr>
          <p:cNvSpPr/>
          <p:nvPr/>
        </p:nvSpPr>
        <p:spPr>
          <a:xfrm flipH="1">
            <a:off x="721216" y="4094688"/>
            <a:ext cx="2464897" cy="39924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Recepción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90A8FD1-5F64-42D8-9B0D-422F9E985006}"/>
              </a:ext>
            </a:extLst>
          </p:cNvPr>
          <p:cNvSpPr/>
          <p:nvPr/>
        </p:nvSpPr>
        <p:spPr>
          <a:xfrm flipH="1">
            <a:off x="3507278" y="4094688"/>
            <a:ext cx="2464897" cy="3992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bg1"/>
                </a:solidFill>
                <a:latin typeface="Berlin Sans FB" panose="020E0602020502020306" pitchFamily="34" charset="0"/>
              </a:rPr>
              <a:t>Laboratorio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0C9D4A73-1FEC-4A2D-9122-764295874087}"/>
              </a:ext>
            </a:extLst>
          </p:cNvPr>
          <p:cNvSpPr/>
          <p:nvPr/>
        </p:nvSpPr>
        <p:spPr>
          <a:xfrm flipH="1">
            <a:off x="721216" y="4554262"/>
            <a:ext cx="2464897" cy="39924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Enfermería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E792AEB8-2EB5-47D7-BA88-98BF2ADA30C4}"/>
              </a:ext>
            </a:extLst>
          </p:cNvPr>
          <p:cNvSpPr/>
          <p:nvPr/>
        </p:nvSpPr>
        <p:spPr>
          <a:xfrm flipH="1">
            <a:off x="3507278" y="4554262"/>
            <a:ext cx="2464897" cy="39924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Consulta médica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A01ACDFC-7083-4AED-85D0-5FE8D7300F5C}"/>
              </a:ext>
            </a:extLst>
          </p:cNvPr>
          <p:cNvSpPr/>
          <p:nvPr/>
        </p:nvSpPr>
        <p:spPr>
          <a:xfrm flipH="1">
            <a:off x="2114246" y="5013836"/>
            <a:ext cx="2464897" cy="39924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  <a:latin typeface="Berlin Sans FB" panose="020E0602020502020306" pitchFamily="34" charset="0"/>
              </a:rPr>
              <a:t>Farmacia</a:t>
            </a:r>
          </a:p>
        </p:txBody>
      </p:sp>
    </p:spTree>
    <p:extLst>
      <p:ext uri="{BB962C8B-B14F-4D97-AF65-F5344CB8AC3E}">
        <p14:creationId xmlns:p14="http://schemas.microsoft.com/office/powerpoint/2010/main" val="8377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" grpId="0" animBg="1"/>
      <p:bldP spid="19" grpId="0" animBg="1"/>
      <p:bldP spid="23" grpId="0" animBg="1"/>
      <p:bldP spid="24" grpId="0" animBg="1"/>
      <p:bldP spid="32" grpId="0" animBg="1"/>
      <p:bldP spid="33" grpId="0" animBg="1"/>
      <p:bldP spid="34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CRRuiz\Downloads\question (1).png">
            <a:extLst>
              <a:ext uri="{FF2B5EF4-FFF2-40B4-BE49-F238E27FC236}">
                <a16:creationId xmlns:a16="http://schemas.microsoft.com/office/drawing/2014/main" id="{86F8A8E0-CADA-4ECB-B92D-72D870E0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23" y="760199"/>
            <a:ext cx="720000" cy="720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0A62D236-2974-4E64-A1D5-66F7E518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81" y="751076"/>
            <a:ext cx="9917469" cy="720000"/>
          </a:xfrm>
        </p:spPr>
        <p:txBody>
          <a:bodyPr>
            <a:normAutofit/>
          </a:bodyPr>
          <a:lstStyle/>
          <a:p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Árbol de problema </a:t>
            </a:r>
            <a:r>
              <a:rPr lang="es-SV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|</a:t>
            </a:r>
            <a:r>
              <a:rPr lang="es-SV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 </a:t>
            </a:r>
            <a:r>
              <a:rPr lang="es-SV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itchFamily="34" charset="0"/>
              </a:rPr>
              <a:t>Causas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7CCD49C-1115-4874-B58A-75640610BBCE}"/>
              </a:ext>
            </a:extLst>
          </p:cNvPr>
          <p:cNvSpPr/>
          <p:nvPr/>
        </p:nvSpPr>
        <p:spPr>
          <a:xfrm>
            <a:off x="3931444" y="1785937"/>
            <a:ext cx="4329113" cy="1042988"/>
          </a:xfrm>
          <a:prstGeom prst="roundRect">
            <a:avLst/>
          </a:prstGeom>
          <a:solidFill>
            <a:srgbClr val="6633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Alto grado de segmentación de la información en las áreas operativas del Grupo Promesa Divino Niño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D08E9-D3A0-4FF9-B4B5-242FDA0E6A21}"/>
              </a:ext>
            </a:extLst>
          </p:cNvPr>
          <p:cNvSpPr/>
          <p:nvPr/>
        </p:nvSpPr>
        <p:spPr>
          <a:xfrm>
            <a:off x="992980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Procesos desorganizados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FE7AC6E-EFAF-4A97-BB7B-3D846BA08B58}"/>
              </a:ext>
            </a:extLst>
          </p:cNvPr>
          <p:cNvSpPr/>
          <p:nvPr/>
        </p:nvSpPr>
        <p:spPr>
          <a:xfrm>
            <a:off x="3314699" y="3271832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Formato de datos heterogéneos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283E777-56BB-4EE4-BD3D-C3389307B181}"/>
              </a:ext>
            </a:extLst>
          </p:cNvPr>
          <p:cNvSpPr/>
          <p:nvPr/>
        </p:nvSpPr>
        <p:spPr>
          <a:xfrm>
            <a:off x="6248399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Sistemas informáticos inadecuados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29E6BE7C-00AD-4476-8850-17060C0F7259}"/>
              </a:ext>
            </a:extLst>
          </p:cNvPr>
          <p:cNvSpPr/>
          <p:nvPr/>
        </p:nvSpPr>
        <p:spPr>
          <a:xfrm>
            <a:off x="9072563" y="327183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Nula capacitación del personal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52A411A6-B68C-453F-ADC9-0915CFC90500}"/>
              </a:ext>
            </a:extLst>
          </p:cNvPr>
          <p:cNvSpPr/>
          <p:nvPr/>
        </p:nvSpPr>
        <p:spPr>
          <a:xfrm>
            <a:off x="1007268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Escasa retroalimentación de los procesos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6C7D9E9C-ADB1-41F2-B059-E68F3FFBC0F3}"/>
              </a:ext>
            </a:extLst>
          </p:cNvPr>
          <p:cNvSpPr/>
          <p:nvPr/>
        </p:nvSpPr>
        <p:spPr>
          <a:xfrm>
            <a:off x="4026691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desactualizado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FFD15D2E-FB0F-4231-9952-3FDA0CB04C6C}"/>
              </a:ext>
            </a:extLst>
          </p:cNvPr>
          <p:cNvSpPr/>
          <p:nvPr/>
        </p:nvSpPr>
        <p:spPr>
          <a:xfrm>
            <a:off x="6248399" y="4407953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Equipo informático limitado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9F86C5B4-E559-4AAA-A3AA-3D783B4B8D44}"/>
              </a:ext>
            </a:extLst>
          </p:cNvPr>
          <p:cNvSpPr/>
          <p:nvPr/>
        </p:nvSpPr>
        <p:spPr>
          <a:xfrm>
            <a:off x="8470107" y="4407951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Sistema de comunicación ineficiente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CD949D55-44E6-4DFC-A965-0E65855E4355}"/>
              </a:ext>
            </a:extLst>
          </p:cNvPr>
          <p:cNvSpPr/>
          <p:nvPr/>
        </p:nvSpPr>
        <p:spPr>
          <a:xfrm>
            <a:off x="5129208" y="5544078"/>
            <a:ext cx="2066926" cy="828680"/>
          </a:xfrm>
          <a:prstGeom prst="roundRect">
            <a:avLst/>
          </a:prstGeom>
          <a:solidFill>
            <a:srgbClr val="996633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effectLst/>
                <a:latin typeface="Berlin Sans FB" panose="020E0602020502020306" pitchFamily="34" charset="0"/>
              </a:rPr>
              <a:t>Falta de inversión en equipo</a:t>
            </a:r>
          </a:p>
        </p:txBody>
      </p:sp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B7A562C4-94E9-4DCA-9F2C-DFA64665A074}"/>
              </a:ext>
            </a:extLst>
          </p:cNvPr>
          <p:cNvCxnSpPr>
            <a:stCxn id="30" idx="0"/>
            <a:endCxn id="28" idx="2"/>
          </p:cNvCxnSpPr>
          <p:nvPr/>
        </p:nvCxnSpPr>
        <p:spPr>
          <a:xfrm rot="5400000" flipH="1" flipV="1">
            <a:off x="6568544" y="4830761"/>
            <a:ext cx="307445" cy="111919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C4B94D38-F21A-4176-BDDD-FD9A49647CEE}"/>
              </a:ext>
            </a:extLst>
          </p:cNvPr>
          <p:cNvCxnSpPr>
            <a:stCxn id="27" idx="0"/>
            <a:endCxn id="22" idx="2"/>
          </p:cNvCxnSpPr>
          <p:nvPr/>
        </p:nvCxnSpPr>
        <p:spPr>
          <a:xfrm rot="5400000" flipH="1" flipV="1">
            <a:off x="6017288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24F85593-DB8E-47CF-B2B4-92F06A6F14AD}"/>
              </a:ext>
            </a:extLst>
          </p:cNvPr>
          <p:cNvCxnSpPr>
            <a:stCxn id="30" idx="0"/>
            <a:endCxn id="27" idx="2"/>
          </p:cNvCxnSpPr>
          <p:nvPr/>
        </p:nvCxnSpPr>
        <p:spPr>
          <a:xfrm rot="16200000" flipV="1">
            <a:off x="5457690" y="4839096"/>
            <a:ext cx="307447" cy="1102517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r 17">
            <a:extLst>
              <a:ext uri="{FF2B5EF4-FFF2-40B4-BE49-F238E27FC236}">
                <a16:creationId xmlns:a16="http://schemas.microsoft.com/office/drawing/2014/main" id="{76A9D6F5-8BE2-4956-8035-136674E52018}"/>
              </a:ext>
            </a:extLst>
          </p:cNvPr>
          <p:cNvCxnSpPr>
            <a:stCxn id="28" idx="0"/>
            <a:endCxn id="22" idx="2"/>
          </p:cNvCxnSpPr>
          <p:nvPr/>
        </p:nvCxnSpPr>
        <p:spPr>
          <a:xfrm rot="5400000" flipH="1" flipV="1">
            <a:off x="7128141" y="4254232"/>
            <a:ext cx="307442" cy="12700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4B433ADC-004A-40AA-B502-EABE1D1643E4}"/>
              </a:ext>
            </a:extLst>
          </p:cNvPr>
          <p:cNvCxnSpPr>
            <a:stCxn id="29" idx="0"/>
            <a:endCxn id="22" idx="2"/>
          </p:cNvCxnSpPr>
          <p:nvPr/>
        </p:nvCxnSpPr>
        <p:spPr>
          <a:xfrm rot="16200000" flipV="1">
            <a:off x="8238996" y="3143377"/>
            <a:ext cx="307440" cy="222170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390607F7-E08E-496F-8B70-CD0ACDA9E826}"/>
              </a:ext>
            </a:extLst>
          </p:cNvPr>
          <p:cNvCxnSpPr>
            <a:stCxn id="22" idx="0"/>
            <a:endCxn id="3" idx="2"/>
          </p:cNvCxnSpPr>
          <p:nvPr/>
        </p:nvCxnSpPr>
        <p:spPr>
          <a:xfrm rot="16200000" flipV="1">
            <a:off x="6467479" y="2457447"/>
            <a:ext cx="442906" cy="1185861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826C9516-7A7F-4989-B3C0-81D5EF5C5732}"/>
              </a:ext>
            </a:extLst>
          </p:cNvPr>
          <p:cNvCxnSpPr>
            <a:stCxn id="25" idx="0"/>
            <a:endCxn id="3" idx="2"/>
          </p:cNvCxnSpPr>
          <p:nvPr/>
        </p:nvCxnSpPr>
        <p:spPr>
          <a:xfrm rot="16200000" flipV="1">
            <a:off x="7879561" y="1045365"/>
            <a:ext cx="442906" cy="4010025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D82211EA-FF8B-4ADC-BE47-6F44D0D330A9}"/>
              </a:ext>
            </a:extLst>
          </p:cNvPr>
          <p:cNvCxnSpPr>
            <a:stCxn id="21" idx="0"/>
            <a:endCxn id="3" idx="2"/>
          </p:cNvCxnSpPr>
          <p:nvPr/>
        </p:nvCxnSpPr>
        <p:spPr>
          <a:xfrm rot="5400000" flipH="1" flipV="1">
            <a:off x="5000628" y="2176460"/>
            <a:ext cx="442907" cy="1747839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42DC8EBC-6375-4A5A-AE96-B1CB8E2F9027}"/>
              </a:ext>
            </a:extLst>
          </p:cNvPr>
          <p:cNvCxnSpPr>
            <a:stCxn id="7" idx="0"/>
            <a:endCxn id="3" idx="2"/>
          </p:cNvCxnSpPr>
          <p:nvPr/>
        </p:nvCxnSpPr>
        <p:spPr>
          <a:xfrm rot="5400000" flipH="1" flipV="1">
            <a:off x="3839769" y="1015599"/>
            <a:ext cx="442906" cy="406955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E2C67EDB-0E51-4ECB-9AC1-66E2C76E1C7E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1879867" y="4247087"/>
            <a:ext cx="307440" cy="14288"/>
          </a:xfrm>
          <a:prstGeom prst="bentConnector3">
            <a:avLst/>
          </a:prstGeom>
          <a:ln w="25400">
            <a:solidFill>
              <a:srgbClr val="99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1237</Words>
  <Application>Microsoft Office PowerPoint</Application>
  <PresentationFormat>Panorámica</PresentationFormat>
  <Paragraphs>413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Berlin Sans FB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Agenda</vt:lpstr>
      <vt:lpstr>Grupo Promesa Divino Niño</vt:lpstr>
      <vt:lpstr>Grupo Promesa Divino Niño</vt:lpstr>
      <vt:lpstr>Situación Actual</vt:lpstr>
      <vt:lpstr>Situación Actual</vt:lpstr>
      <vt:lpstr>Situación Actual</vt:lpstr>
      <vt:lpstr>Situación Actual</vt:lpstr>
      <vt:lpstr>Árbol de problema | Causas</vt:lpstr>
      <vt:lpstr>Árbol de problema | Efectos</vt:lpstr>
      <vt:lpstr>Árbol de objetivos | Medios</vt:lpstr>
      <vt:lpstr>Árbol de objetivos | Fines</vt:lpstr>
      <vt:lpstr>Objetivo | General</vt:lpstr>
      <vt:lpstr>Objetivos | Específicos</vt:lpstr>
      <vt:lpstr>Justificación</vt:lpstr>
      <vt:lpstr>Justificación | Beneficiados</vt:lpstr>
      <vt:lpstr>Alcances</vt:lpstr>
      <vt:lpstr>Alcances</vt:lpstr>
      <vt:lpstr>Alcances</vt:lpstr>
      <vt:lpstr>Factibilidad | Técnica</vt:lpstr>
      <vt:lpstr>Factibilidad | Técnica</vt:lpstr>
      <vt:lpstr>Factibilidad | Operativa</vt:lpstr>
      <vt:lpstr>Factibilidad | Operativa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Factibilidad | Económica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René Ruiz Morazán</dc:creator>
  <cp:lastModifiedBy>Carlos René Ruiz Morazán</cp:lastModifiedBy>
  <cp:revision>88</cp:revision>
  <cp:lastPrinted>2017-07-18T06:59:12Z</cp:lastPrinted>
  <dcterms:created xsi:type="dcterms:W3CDTF">2017-07-13T02:50:24Z</dcterms:created>
  <dcterms:modified xsi:type="dcterms:W3CDTF">2017-07-19T14:51:39Z</dcterms:modified>
</cp:coreProperties>
</file>